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8" r:id="rId2"/>
  </p:sldMasterIdLst>
  <p:notesMasterIdLst>
    <p:notesMasterId r:id="rId7"/>
  </p:notesMasterIdLst>
  <p:sldIdLst>
    <p:sldId id="317" r:id="rId3"/>
    <p:sldId id="303" r:id="rId4"/>
    <p:sldId id="315" r:id="rId5"/>
    <p:sldId id="31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47" autoAdjust="0"/>
  </p:normalViewPr>
  <p:slideViewPr>
    <p:cSldViewPr snapToGrid="0">
      <p:cViewPr varScale="1">
        <p:scale>
          <a:sx n="109" d="100"/>
          <a:sy n="109" d="100"/>
        </p:scale>
        <p:origin x="-17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66E61-29B3-48CE-97F9-7EF1505847F9}" type="datetimeFigureOut">
              <a:rPr lang="en-CA" smtClean="0"/>
              <a:t>21/02/2017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23DE5-E48F-4074-815B-A15D97F362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0082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>
              <a:latin typeface="Times New Roman" pitchFamily="18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500" b="1">
                <a:solidFill>
                  <a:schemeClr val="tx2"/>
                </a:solidFill>
                <a:latin typeface="Arial" charset="0"/>
              </a:defRPr>
            </a:lvl1pPr>
            <a:lvl2pPr marL="731731" indent="-281435" eaLnBrk="0" hangingPunct="0">
              <a:defRPr sz="3500" b="1">
                <a:solidFill>
                  <a:schemeClr val="tx2"/>
                </a:solidFill>
                <a:latin typeface="Arial" charset="0"/>
              </a:defRPr>
            </a:lvl2pPr>
            <a:lvl3pPr marL="1125741" indent="-225148" eaLnBrk="0" hangingPunct="0">
              <a:defRPr sz="3500" b="1">
                <a:solidFill>
                  <a:schemeClr val="tx2"/>
                </a:solidFill>
                <a:latin typeface="Arial" charset="0"/>
              </a:defRPr>
            </a:lvl3pPr>
            <a:lvl4pPr marL="1576037" indent="-225148" eaLnBrk="0" hangingPunct="0">
              <a:defRPr sz="3500" b="1">
                <a:solidFill>
                  <a:schemeClr val="tx2"/>
                </a:solidFill>
                <a:latin typeface="Arial" charset="0"/>
              </a:defRPr>
            </a:lvl4pPr>
            <a:lvl5pPr marL="2026333" indent="-225148" eaLnBrk="0" hangingPunct="0">
              <a:defRPr sz="3500" b="1">
                <a:solidFill>
                  <a:schemeClr val="tx2"/>
                </a:solidFill>
                <a:latin typeface="Arial" charset="0"/>
              </a:defRPr>
            </a:lvl5pPr>
            <a:lvl6pPr marL="2476630" indent="-22514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6pPr>
            <a:lvl7pPr marL="2926926" indent="-22514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7pPr>
            <a:lvl8pPr marL="3377222" indent="-22514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8pPr>
            <a:lvl9pPr marL="3827518" indent="-22514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15300EE5-C484-44F1-87A9-3599F263C716}" type="slidenum">
              <a:rPr lang="en-US" sz="1200" b="0">
                <a:solidFill>
                  <a:srgbClr val="000000"/>
                </a:solidFill>
                <a:latin typeface="Times New Roman" pitchFamily="18" charset="0"/>
              </a:rPr>
              <a:pPr/>
              <a:t>1</a:t>
            </a:fld>
            <a:endParaRPr lang="en-US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045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3DE5-E48F-4074-815B-A15D97F3628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512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3DE5-E48F-4074-815B-A15D97F3628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8932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3DE5-E48F-4074-815B-A15D97F3628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2916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21/02/2017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63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jackson\Pictures\Picture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130174"/>
            <a:ext cx="5356365" cy="401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5592763" y="5943600"/>
            <a:ext cx="15240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dirty="0" smtClean="0">
                <a:solidFill>
                  <a:srgbClr val="808080"/>
                </a:solidFill>
                <a:cs typeface="Arial" charset="0"/>
              </a:rPr>
              <a:t>7 Capella Court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dirty="0" smtClean="0">
                <a:solidFill>
                  <a:srgbClr val="808080"/>
                </a:solidFill>
                <a:cs typeface="Arial" charset="0"/>
              </a:rPr>
              <a:t>Nepean, ON, Canada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dirty="0" smtClean="0">
                <a:solidFill>
                  <a:srgbClr val="808080"/>
                </a:solidFill>
                <a:cs typeface="Arial" charset="0"/>
              </a:rPr>
              <a:t>K2E 7X1</a:t>
            </a:r>
            <a:endParaRPr lang="en-GB" sz="1200" dirty="0" smtClean="0">
              <a:solidFill>
                <a:srgbClr val="808080"/>
              </a:solidFill>
              <a:cs typeface="Arial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7273925" y="5954713"/>
            <a:ext cx="13795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 dirty="0">
                <a:solidFill>
                  <a:srgbClr val="808080"/>
                </a:solidFill>
                <a:cs typeface="Arial" charset="0"/>
              </a:rPr>
              <a:t>+1 (613) 224-4700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 dirty="0">
                <a:solidFill>
                  <a:srgbClr val="FF0000"/>
                </a:solidFill>
                <a:cs typeface="Arial" charset="0"/>
              </a:rPr>
              <a:t>www.optiwave.com</a:t>
            </a:r>
            <a:endParaRPr lang="en-GB" sz="1100" b="1" dirty="0">
              <a:solidFill>
                <a:srgbClr val="808080"/>
              </a:solidFill>
              <a:cs typeface="Arial" charset="0"/>
            </a:endParaRPr>
          </a:p>
        </p:txBody>
      </p:sp>
      <p:sp>
        <p:nvSpPr>
          <p:cNvPr id="8" name="Line 14"/>
          <p:cNvSpPr>
            <a:spLocks noChangeShapeType="1"/>
          </p:cNvSpPr>
          <p:nvPr userDrawn="1"/>
        </p:nvSpPr>
        <p:spPr bwMode="auto">
          <a:xfrm>
            <a:off x="54102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Line 16"/>
          <p:cNvSpPr>
            <a:spLocks noChangeShapeType="1"/>
          </p:cNvSpPr>
          <p:nvPr userDrawn="1"/>
        </p:nvSpPr>
        <p:spPr bwMode="auto">
          <a:xfrm>
            <a:off x="71628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 rot="16200000">
            <a:off x="8001000" y="5119688"/>
            <a:ext cx="2073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b="0" dirty="0" smtClean="0">
                <a:solidFill>
                  <a:srgbClr val="808080"/>
                </a:solidFill>
                <a:cs typeface="Arial" charset="0"/>
              </a:rPr>
              <a:t>© 2009 Optiwave Systems, Inc.</a:t>
            </a:r>
          </a:p>
        </p:txBody>
      </p:sp>
      <p:pic>
        <p:nvPicPr>
          <p:cNvPr id="12" name="Picture 18" descr="Optiwav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130175"/>
            <a:ext cx="2600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41664" y="3650366"/>
            <a:ext cx="5436508" cy="1447800"/>
          </a:xfrm>
        </p:spPr>
        <p:txBody>
          <a:bodyPr/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03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5592763" y="5943600"/>
            <a:ext cx="15240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smtClean="0">
                <a:solidFill>
                  <a:srgbClr val="808080"/>
                </a:solidFill>
              </a:rPr>
              <a:t>7 Capella Court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smtClean="0">
                <a:solidFill>
                  <a:srgbClr val="808080"/>
                </a:solidFill>
              </a:rPr>
              <a:t>Nepean, ON, Canada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smtClean="0">
                <a:solidFill>
                  <a:srgbClr val="808080"/>
                </a:solidFill>
              </a:rPr>
              <a:t>K2E 7X1</a:t>
            </a:r>
            <a:endParaRPr lang="en-GB" sz="1200" smtClean="0">
              <a:solidFill>
                <a:srgbClr val="808080"/>
              </a:solidFill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7273925" y="5954713"/>
            <a:ext cx="13795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 smtClean="0">
                <a:solidFill>
                  <a:srgbClr val="808080"/>
                </a:solidFill>
              </a:rPr>
              <a:t>+1 (613) 224-4700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 smtClean="0">
                <a:solidFill>
                  <a:srgbClr val="FF0000"/>
                </a:solidFill>
              </a:rPr>
              <a:t>www.optiwave.com</a:t>
            </a:r>
            <a:endParaRPr lang="en-GB" sz="1100" b="1" smtClean="0">
              <a:solidFill>
                <a:srgbClr val="808080"/>
              </a:solidFill>
            </a:endParaRPr>
          </a:p>
        </p:txBody>
      </p:sp>
      <p:sp>
        <p:nvSpPr>
          <p:cNvPr id="8" name="Line 14"/>
          <p:cNvSpPr>
            <a:spLocks noChangeShapeType="1"/>
          </p:cNvSpPr>
          <p:nvPr userDrawn="1"/>
        </p:nvSpPr>
        <p:spPr bwMode="auto">
          <a:xfrm>
            <a:off x="54102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smtClean="0">
              <a:solidFill>
                <a:srgbClr val="000000"/>
              </a:solidFill>
            </a:endParaRPr>
          </a:p>
        </p:txBody>
      </p:sp>
      <p:sp>
        <p:nvSpPr>
          <p:cNvPr id="9" name="Line 16"/>
          <p:cNvSpPr>
            <a:spLocks noChangeShapeType="1"/>
          </p:cNvSpPr>
          <p:nvPr userDrawn="1"/>
        </p:nvSpPr>
        <p:spPr bwMode="auto">
          <a:xfrm>
            <a:off x="71628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smtClean="0">
              <a:solidFill>
                <a:srgbClr val="000000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 rot="16200000">
            <a:off x="8001000" y="5119688"/>
            <a:ext cx="2073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b="0" smtClean="0">
                <a:solidFill>
                  <a:srgbClr val="808080"/>
                </a:solidFill>
              </a:rPr>
              <a:t>© 2009 Optiwave Systems, Inc.</a:t>
            </a:r>
          </a:p>
        </p:txBody>
      </p:sp>
      <p:pic>
        <p:nvPicPr>
          <p:cNvPr id="12" name="Picture 18" descr="Optiwave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130175"/>
            <a:ext cx="2600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41664" y="3650366"/>
            <a:ext cx="5436508" cy="1447800"/>
          </a:xfrm>
        </p:spPr>
        <p:txBody>
          <a:bodyPr/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731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jackson\Pictures\Picture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30175"/>
            <a:ext cx="521335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937250"/>
            <a:ext cx="2895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5592763" y="5943600"/>
            <a:ext cx="15240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smtClean="0">
                <a:solidFill>
                  <a:srgbClr val="808080"/>
                </a:solidFill>
              </a:rPr>
              <a:t>7 Capella Court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smtClean="0">
                <a:solidFill>
                  <a:srgbClr val="808080"/>
                </a:solidFill>
              </a:rPr>
              <a:t>Nepean, ON, Canada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smtClean="0">
                <a:solidFill>
                  <a:srgbClr val="808080"/>
                </a:solidFill>
              </a:rPr>
              <a:t>K2E 7X1</a:t>
            </a:r>
            <a:endParaRPr lang="en-GB" sz="1200" smtClean="0">
              <a:solidFill>
                <a:srgbClr val="80808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3200400" y="5913438"/>
            <a:ext cx="222091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200" dirty="0" smtClean="0">
                <a:solidFill>
                  <a:srgbClr val="000000"/>
                </a:solidFill>
              </a:rPr>
              <a:t>Marc Verreault</a:t>
            </a:r>
            <a:endParaRPr lang="en-GB" sz="1100" dirty="0" smtClean="0">
              <a:solidFill>
                <a:srgbClr val="808080"/>
              </a:solidFill>
            </a:endParaRP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dirty="0" smtClean="0">
                <a:solidFill>
                  <a:srgbClr val="808080"/>
                </a:solidFill>
              </a:rPr>
              <a:t>Director Optical Systems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i="1" dirty="0" smtClean="0">
                <a:solidFill>
                  <a:srgbClr val="808080"/>
                </a:solidFill>
              </a:rPr>
              <a:t>marc.verreault@optiwave.com</a:t>
            </a:r>
            <a:endParaRPr lang="en-GB" sz="2000" i="1" dirty="0" smtClean="0">
              <a:solidFill>
                <a:srgbClr val="FFFFCC"/>
              </a:solidFill>
            </a:endParaRPr>
          </a:p>
          <a:p>
            <a:pPr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2000" dirty="0" smtClean="0">
                <a:solidFill>
                  <a:srgbClr val="1D528D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7273925" y="5954713"/>
            <a:ext cx="13795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 smtClean="0">
                <a:solidFill>
                  <a:srgbClr val="808080"/>
                </a:solidFill>
              </a:rPr>
              <a:t>+1 (613) 224-4700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 smtClean="0">
                <a:solidFill>
                  <a:srgbClr val="FF0000"/>
                </a:solidFill>
              </a:rPr>
              <a:t>www.optiwave.com</a:t>
            </a:r>
            <a:endParaRPr lang="en-GB" sz="1100" b="1" smtClean="0">
              <a:solidFill>
                <a:srgbClr val="808080"/>
              </a:solidFill>
            </a:endParaRPr>
          </a:p>
        </p:txBody>
      </p:sp>
      <p:sp>
        <p:nvSpPr>
          <p:cNvPr id="8" name="Line 14"/>
          <p:cNvSpPr>
            <a:spLocks noChangeShapeType="1"/>
          </p:cNvSpPr>
          <p:nvPr userDrawn="1"/>
        </p:nvSpPr>
        <p:spPr bwMode="auto">
          <a:xfrm>
            <a:off x="54102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smtClean="0">
              <a:solidFill>
                <a:srgbClr val="000000"/>
              </a:solidFill>
            </a:endParaRPr>
          </a:p>
        </p:txBody>
      </p:sp>
      <p:sp>
        <p:nvSpPr>
          <p:cNvPr id="9" name="Line 16"/>
          <p:cNvSpPr>
            <a:spLocks noChangeShapeType="1"/>
          </p:cNvSpPr>
          <p:nvPr userDrawn="1"/>
        </p:nvSpPr>
        <p:spPr bwMode="auto">
          <a:xfrm>
            <a:off x="71628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smtClean="0">
              <a:solidFill>
                <a:srgbClr val="000000"/>
              </a:solidFill>
            </a:endParaRPr>
          </a:p>
        </p:txBody>
      </p:sp>
      <p:sp>
        <p:nvSpPr>
          <p:cNvPr id="10" name="Line 21"/>
          <p:cNvSpPr>
            <a:spLocks noChangeShapeType="1"/>
          </p:cNvSpPr>
          <p:nvPr userDrawn="1"/>
        </p:nvSpPr>
        <p:spPr bwMode="auto">
          <a:xfrm>
            <a:off x="31242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smtClean="0">
              <a:solidFill>
                <a:srgbClr val="000000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 rot="16200000">
            <a:off x="8001000" y="5119688"/>
            <a:ext cx="2073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b="0" smtClean="0">
                <a:solidFill>
                  <a:srgbClr val="808080"/>
                </a:solidFill>
              </a:rPr>
              <a:t>© 2009 Optiwave Systems, Inc.</a:t>
            </a:r>
          </a:p>
        </p:txBody>
      </p:sp>
      <p:pic>
        <p:nvPicPr>
          <p:cNvPr id="12" name="Picture 18" descr="Optiwave_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130175"/>
            <a:ext cx="2600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41664" y="3650366"/>
            <a:ext cx="5436508" cy="1447800"/>
          </a:xfrm>
        </p:spPr>
        <p:txBody>
          <a:bodyPr/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853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8712200" y="6505575"/>
            <a:ext cx="431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3000"/>
              </a:lnSpc>
              <a:spcBef>
                <a:spcPts val="8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55A2338E-951F-49EA-8036-F2D5F30D18EE}" type="slidenum">
              <a:rPr lang="en-GB" sz="1200" smtClean="0">
                <a:solidFill>
                  <a:srgbClr val="B4B4B4"/>
                </a:solidFill>
              </a:rPr>
              <a:pPr algn="ctr" eaLnBrk="1" fontAlgn="base" hangingPunct="1">
                <a:lnSpc>
                  <a:spcPct val="93000"/>
                </a:lnSpc>
                <a:spcBef>
                  <a:spcPts val="8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‹#›</a:t>
            </a:fld>
            <a:endParaRPr lang="en-GB" sz="140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7758112" cy="10699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0910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5496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7426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8509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6304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549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5221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21/02/2017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05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0594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2292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9225" y="685800"/>
            <a:ext cx="19589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0713" y="685800"/>
            <a:ext cx="5726112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5207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685800"/>
            <a:ext cx="7834312" cy="1069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1308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685800"/>
            <a:ext cx="7834312" cy="1069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</p:spTree>
    <p:extLst>
      <p:ext uri="{BB962C8B-B14F-4D97-AF65-F5344CB8AC3E}">
        <p14:creationId xmlns:p14="http://schemas.microsoft.com/office/powerpoint/2010/main" val="34321261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685800"/>
            <a:ext cx="7834312" cy="1069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6974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685800"/>
            <a:ext cx="7834312" cy="1069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0255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21/02/2017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35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21/02/2017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10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21/02/2017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0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21/02/2017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658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21/02/2017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21/02/2017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73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21/02/2017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72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21/02/2017</a:t>
            </a:fld>
            <a:endParaRPr lang="en-CA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Confidential</a:t>
            </a:r>
            <a:endParaRPr lang="en-CA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2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82550"/>
            <a:ext cx="2895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0713" y="685800"/>
            <a:ext cx="78343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Text Box 9"/>
          <p:cNvSpPr txBox="1">
            <a:spLocks noChangeArrowheads="1"/>
          </p:cNvSpPr>
          <p:nvPr userDrawn="1"/>
        </p:nvSpPr>
        <p:spPr bwMode="auto">
          <a:xfrm>
            <a:off x="8712200" y="6505575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fld id="{BF3E3443-4363-4E33-9DFD-575B278643CF}" type="slidenum">
              <a:rPr lang="en-US" sz="1400" smtClean="0">
                <a:solidFill>
                  <a:srgbClr val="FFFFFF"/>
                </a:solidFill>
              </a:rPr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smtClean="0">
              <a:solidFill>
                <a:srgbClr val="FFFFFF"/>
              </a:solidFill>
            </a:endParaRPr>
          </a:p>
        </p:txBody>
      </p:sp>
      <p:pic>
        <p:nvPicPr>
          <p:cNvPr id="1030" name="Picture 18" descr="Optiwave_Logo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76200"/>
            <a:ext cx="19764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9"/>
          <p:cNvSpPr>
            <a:spLocks noChangeShapeType="1"/>
          </p:cNvSpPr>
          <p:nvPr userDrawn="1"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71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A569A"/>
        </a:buClr>
        <a:buFont typeface="Wingdings" pitchFamily="2" charset="2"/>
        <a:buChar char="§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A569A"/>
        </a:buClr>
        <a:buFont typeface="Wingdings" pitchFamily="2" charset="2"/>
        <a:buChar char="§"/>
        <a:defRPr sz="26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A569A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A569A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A569A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A569A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A569A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A569A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A569A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emf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965" y="1931074"/>
            <a:ext cx="2644306" cy="1857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269875" y="3789040"/>
            <a:ext cx="8636000" cy="1868810"/>
          </a:xfrm>
        </p:spPr>
        <p:txBody>
          <a:bodyPr/>
          <a:lstStyle/>
          <a:p>
            <a:r>
              <a:rPr lang="en-CA" sz="3200" dirty="0" smtClean="0">
                <a:solidFill>
                  <a:schemeClr val="tx1"/>
                </a:solidFill>
              </a:rPr>
              <a:t/>
            </a:r>
            <a:br>
              <a:rPr lang="en-CA" sz="3200" dirty="0" smtClean="0">
                <a:solidFill>
                  <a:schemeClr val="tx1"/>
                </a:solidFill>
              </a:rPr>
            </a:br>
            <a:r>
              <a:rPr lang="en-CA" sz="3200" dirty="0">
                <a:solidFill>
                  <a:schemeClr val="bg2">
                    <a:lumMod val="75000"/>
                  </a:schemeClr>
                </a:solidFill>
              </a:rPr>
              <a:t>Plasmonic waveguide filters with nanodisk resonators</a:t>
            </a:r>
            <a:r>
              <a:rPr lang="en-CA" sz="3200" dirty="0" smtClean="0">
                <a:solidFill>
                  <a:schemeClr val="tx1"/>
                </a:solidFill>
              </a:rPr>
              <a:t/>
            </a:r>
            <a:br>
              <a:rPr lang="en-CA" sz="3200" dirty="0" smtClean="0">
                <a:solidFill>
                  <a:schemeClr val="tx1"/>
                </a:solidFill>
              </a:rPr>
            </a:br>
            <a:endParaRPr lang="en-CA" sz="2800" b="0" i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925861"/>
            <a:ext cx="3868639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4769" y="989165"/>
            <a:ext cx="2162391" cy="1955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31" y="1410720"/>
            <a:ext cx="4308500" cy="181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63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86" y="6351965"/>
            <a:ext cx="2133600" cy="365125"/>
          </a:xfrm>
        </p:spPr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itle 2"/>
          <p:cNvSpPr txBox="1">
            <a:spLocks/>
          </p:cNvSpPr>
          <p:nvPr/>
        </p:nvSpPr>
        <p:spPr bwMode="auto">
          <a:xfrm>
            <a:off x="148695" y="47955"/>
            <a:ext cx="7758112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rgbClr val="4D4D4D"/>
                </a:solidFill>
              </a:rPr>
              <a:t>Introduction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48696" y="868179"/>
            <a:ext cx="8721927" cy="2063557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600"/>
              </a:spcBef>
              <a:defRPr/>
            </a:pPr>
            <a:r>
              <a:rPr lang="en-CA" sz="1400" b="0" kern="0" dirty="0">
                <a:solidFill>
                  <a:srgbClr val="000000"/>
                </a:solidFill>
                <a:latin typeface="Arial"/>
              </a:rPr>
              <a:t>Surface plasmon polaritons (SPPs) are waves trapped on the surfaces of metals owing to </a:t>
            </a:r>
            <a:r>
              <a:rPr lang="en-CA" sz="1400" b="0" kern="0" dirty="0" smtClean="0">
                <a:solidFill>
                  <a:srgbClr val="000000"/>
                </a:solidFill>
                <a:latin typeface="Arial"/>
              </a:rPr>
              <a:t>the interaction </a:t>
            </a:r>
            <a:r>
              <a:rPr lang="en-CA" sz="1400" b="0" kern="0" dirty="0">
                <a:solidFill>
                  <a:srgbClr val="000000"/>
                </a:solidFill>
                <a:latin typeface="Arial"/>
              </a:rPr>
              <a:t>between the free electrons in </a:t>
            </a:r>
            <a:r>
              <a:rPr lang="en-CA" sz="1400" b="0" kern="0" dirty="0" smtClean="0">
                <a:solidFill>
                  <a:srgbClr val="000000"/>
                </a:solidFill>
                <a:latin typeface="Arial"/>
              </a:rPr>
              <a:t>a metal </a:t>
            </a:r>
            <a:r>
              <a:rPr lang="en-CA" sz="1400" b="0" kern="0" dirty="0">
                <a:solidFill>
                  <a:srgbClr val="000000"/>
                </a:solidFill>
                <a:latin typeface="Arial"/>
              </a:rPr>
              <a:t>and </a:t>
            </a:r>
            <a:r>
              <a:rPr lang="en-CA" sz="1400" b="0" kern="0" dirty="0" smtClean="0">
                <a:solidFill>
                  <a:srgbClr val="000000"/>
                </a:solidFill>
                <a:latin typeface="Arial"/>
              </a:rPr>
              <a:t>the electromagnetic </a:t>
            </a:r>
            <a:r>
              <a:rPr lang="en-CA" sz="1400" b="0" kern="0" dirty="0">
                <a:solidFill>
                  <a:srgbClr val="000000"/>
                </a:solidFill>
                <a:latin typeface="Arial"/>
              </a:rPr>
              <a:t>field  </a:t>
            </a:r>
            <a:r>
              <a:rPr lang="en-CA" sz="1400" b="0" kern="0" dirty="0" smtClean="0">
                <a:solidFill>
                  <a:srgbClr val="000000"/>
                </a:solidFill>
                <a:latin typeface="Arial"/>
              </a:rPr>
              <a:t>in a </a:t>
            </a:r>
            <a:r>
              <a:rPr lang="en-CA" sz="1400" b="0" kern="0" dirty="0">
                <a:solidFill>
                  <a:srgbClr val="000000"/>
                </a:solidFill>
                <a:latin typeface="Arial"/>
              </a:rPr>
              <a:t>dielectric, </a:t>
            </a:r>
            <a:r>
              <a:rPr lang="en-CA" sz="1400" b="0" kern="0" dirty="0" smtClean="0">
                <a:solidFill>
                  <a:srgbClr val="000000"/>
                </a:solidFill>
                <a:latin typeface="Arial"/>
              </a:rPr>
              <a:t>and attenuating </a:t>
            </a:r>
            <a:r>
              <a:rPr lang="en-CA" sz="1400" b="0" kern="0" dirty="0">
                <a:solidFill>
                  <a:srgbClr val="000000"/>
                </a:solidFill>
                <a:latin typeface="Arial"/>
              </a:rPr>
              <a:t>exponentially in the direction perpendicular to the </a:t>
            </a:r>
            <a:r>
              <a:rPr lang="en-CA" sz="1400" b="0" kern="0" dirty="0" smtClean="0">
                <a:solidFill>
                  <a:srgbClr val="000000"/>
                </a:solidFill>
                <a:latin typeface="Arial"/>
              </a:rPr>
              <a:t>interface.</a:t>
            </a:r>
            <a:r>
              <a:rPr lang="en-US" sz="1400" b="0" kern="0" dirty="0" smtClean="0">
                <a:solidFill>
                  <a:srgbClr val="000000"/>
                </a:solidFill>
                <a:latin typeface="Arial"/>
              </a:rPr>
              <a:t> [1]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sz="1400" b="0" kern="0" dirty="0" smtClean="0">
                <a:solidFill>
                  <a:srgbClr val="000000"/>
                </a:solidFill>
                <a:latin typeface="Arial"/>
              </a:rPr>
              <a:t>Compared with insulator-metal-insulator (IMI) plasmonic waveguides, the metal-insulator-metal (MIM) waveguide exhibits a strong confinement of light and has an acceptable propagation length for SPPs. [1]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sz="1400" b="0" kern="0" dirty="0" smtClean="0">
                <a:solidFill>
                  <a:srgbClr val="000000"/>
                </a:solidFill>
                <a:latin typeface="Arial"/>
              </a:rPr>
              <a:t>There are many kinds of plasmonic waveguide filters: tooth-shaped plasmonic </a:t>
            </a:r>
            <a:r>
              <a:rPr lang="en-US" sz="1400" b="0" kern="0" dirty="0">
                <a:solidFill>
                  <a:srgbClr val="000000"/>
                </a:solidFill>
                <a:latin typeface="Arial"/>
              </a:rPr>
              <a:t>waveguide filters </a:t>
            </a:r>
            <a:r>
              <a:rPr lang="en-US" sz="1400" b="0" kern="0" dirty="0" smtClean="0">
                <a:solidFill>
                  <a:srgbClr val="000000"/>
                </a:solidFill>
                <a:latin typeface="Arial"/>
              </a:rPr>
              <a:t>[2], channel drop filters with disk resonators [1], rectangular geometry resonators [3] and ring resonators [4].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CA" sz="1400" b="0" kern="0" dirty="0">
                <a:solidFill>
                  <a:srgbClr val="000000"/>
                </a:solidFill>
                <a:latin typeface="Arial"/>
              </a:rPr>
              <a:t>There exist two types of plasmonic filters in MIM waveguides, i.e., band-pass </a:t>
            </a:r>
            <a:r>
              <a:rPr lang="en-CA" sz="1400" b="0" kern="0" dirty="0" smtClean="0">
                <a:solidFill>
                  <a:srgbClr val="000000"/>
                </a:solidFill>
                <a:latin typeface="Arial"/>
              </a:rPr>
              <a:t>and band-stop </a:t>
            </a:r>
            <a:r>
              <a:rPr lang="en-CA" sz="1400" b="0" kern="0" dirty="0">
                <a:solidFill>
                  <a:srgbClr val="000000"/>
                </a:solidFill>
                <a:latin typeface="Arial"/>
              </a:rPr>
              <a:t>filters</a:t>
            </a:r>
            <a:r>
              <a:rPr lang="en-CA" sz="1400" b="0" kern="0" dirty="0" smtClean="0">
                <a:solidFill>
                  <a:srgbClr val="000000"/>
                </a:solidFill>
                <a:latin typeface="Arial"/>
              </a:rPr>
              <a:t>. [1]</a:t>
            </a:r>
            <a:endParaRPr lang="en-US" sz="1400" b="0" kern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043" y="5035714"/>
            <a:ext cx="52873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Hua Lu, </a:t>
            </a:r>
            <a:r>
              <a:rPr lang="en-CA" sz="1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CA" sz="1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al., </a:t>
            </a:r>
            <a:r>
              <a:rPr lang="en-CA" sz="1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“Tunable band-pass plasmonic waveguide </a:t>
            </a:r>
            <a:r>
              <a:rPr lang="en-CA" sz="1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filters with </a:t>
            </a:r>
            <a:r>
              <a:rPr lang="en-CA" sz="1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nanodisk resonators,” </a:t>
            </a:r>
            <a:r>
              <a:rPr lang="en-CA" sz="1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Opt. Exp. VOL. 18, NO. 17, 17922-17927 (2010)</a:t>
            </a:r>
            <a:endParaRPr lang="en-CA" sz="10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X. S. Lin, et al., "</a:t>
            </a:r>
            <a:r>
              <a:rPr lang="en-CA" sz="1000" i="1" dirty="0">
                <a:latin typeface="Arial" panose="020B0604020202020204" pitchFamily="34" charset="0"/>
                <a:cs typeface="Arial" panose="020B0604020202020204" pitchFamily="34" charset="0"/>
              </a:rPr>
              <a:t>Tooth-shaped plasmonic waveguide filters with nanometeric sizes</a:t>
            </a:r>
            <a:r>
              <a:rPr lang="en-CA" sz="1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," </a:t>
            </a:r>
            <a:r>
              <a:rPr lang="en-CA" sz="1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Opt. Lett. </a:t>
            </a:r>
            <a:r>
              <a:rPr lang="en-CA" sz="1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33, </a:t>
            </a:r>
            <a:r>
              <a:rPr lang="en-CA" sz="1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2874-2876 </a:t>
            </a:r>
            <a:r>
              <a:rPr lang="en-CA" sz="1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A" sz="1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2008); </a:t>
            </a:r>
          </a:p>
          <a:p>
            <a:r>
              <a:rPr lang="en-CA" sz="1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[3] A. </a:t>
            </a:r>
            <a:r>
              <a:rPr lang="en-CA" sz="1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Hosseini, et al., </a:t>
            </a:r>
            <a:r>
              <a:rPr lang="en-CA" sz="1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“Nanoscale surface Plasmon </a:t>
            </a:r>
            <a:r>
              <a:rPr lang="en-CA" sz="1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resonator </a:t>
            </a:r>
            <a:r>
              <a:rPr lang="en-CA" sz="1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rectangular geometry,” </a:t>
            </a:r>
            <a:r>
              <a:rPr lang="en-CA" sz="1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Appl. Phys</a:t>
            </a:r>
            <a:r>
              <a:rPr lang="en-CA" sz="1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Lett. 90(18), 181102 (2007</a:t>
            </a:r>
            <a:r>
              <a:rPr lang="en-CA" sz="1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n-CA" sz="1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[4</a:t>
            </a:r>
            <a:r>
              <a:rPr lang="en-CA" sz="1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T. B. Wang, </a:t>
            </a:r>
            <a:r>
              <a:rPr lang="en-CA" sz="1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al., </a:t>
            </a:r>
            <a:r>
              <a:rPr lang="en-CA" sz="1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transmission characteristics of surface </a:t>
            </a:r>
            <a:r>
              <a:rPr lang="en-CA" sz="1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plasmon polaritons </a:t>
            </a:r>
            <a:r>
              <a:rPr lang="en-CA" sz="1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ring resonator,” Opt. Express 17(26), 24096–24101 (2009).</a:t>
            </a:r>
            <a:endParaRPr lang="en-CA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043" y="3206723"/>
            <a:ext cx="3157699" cy="1704058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pic>
        <p:nvPicPr>
          <p:cNvPr id="16" name="OSA Image" descr="OSA Image"/>
          <p:cNvPicPr>
            <a:picLocks noChangeAspect="1"/>
          </p:cNvPicPr>
          <p:nvPr/>
        </p:nvPicPr>
        <p:blipFill rotWithShape="1">
          <a:blip r:embed="rId6"/>
          <a:srcRect b="59879"/>
          <a:stretch/>
        </p:blipFill>
        <p:spPr>
          <a:xfrm>
            <a:off x="5991824" y="4656592"/>
            <a:ext cx="2811347" cy="139317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4428" y="3051860"/>
            <a:ext cx="2194185" cy="187528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22"/>
          <a:stretch/>
        </p:blipFill>
        <p:spPr>
          <a:xfrm>
            <a:off x="6280253" y="3181464"/>
            <a:ext cx="2414600" cy="127108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245318" y="4534522"/>
            <a:ext cx="1152179" cy="2441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200"/>
              </a:spcBef>
              <a:buNone/>
              <a:defRPr/>
            </a:pPr>
            <a:r>
              <a:rPr lang="en-US" sz="1100" b="0" i="1" kern="0" dirty="0" smtClean="0">
                <a:solidFill>
                  <a:srgbClr val="000000"/>
                </a:solidFill>
                <a:latin typeface="Arial"/>
              </a:rPr>
              <a:t>Ring resonator</a:t>
            </a:r>
            <a:endParaRPr lang="en-US" sz="1100" b="0" i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115953" y="2978415"/>
            <a:ext cx="2271860" cy="2441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200"/>
              </a:spcBef>
              <a:buNone/>
              <a:defRPr/>
            </a:pPr>
            <a:r>
              <a:rPr lang="en-US" sz="1100" b="0" i="1" kern="0" dirty="0" smtClean="0">
                <a:solidFill>
                  <a:srgbClr val="000000"/>
                </a:solidFill>
                <a:latin typeface="Arial"/>
              </a:rPr>
              <a:t>Rectangular geometry resonator</a:t>
            </a:r>
            <a:endParaRPr lang="en-US" sz="1100" b="0" i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535009" y="2981437"/>
            <a:ext cx="2271860" cy="2441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200"/>
              </a:spcBef>
              <a:buNone/>
              <a:defRPr/>
            </a:pPr>
            <a:r>
              <a:rPr lang="en-US" sz="1100" b="0" i="1" kern="0" dirty="0" smtClean="0">
                <a:solidFill>
                  <a:srgbClr val="000000"/>
                </a:solidFill>
                <a:latin typeface="Arial"/>
              </a:rPr>
              <a:t>Tooth-shaped plasmonic filter</a:t>
            </a:r>
            <a:endParaRPr lang="en-US" sz="1100" b="0" i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264911" y="2999810"/>
            <a:ext cx="2271860" cy="2441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200"/>
              </a:spcBef>
              <a:buNone/>
              <a:defRPr/>
            </a:pPr>
            <a:r>
              <a:rPr lang="en-US" sz="1100" b="0" i="1" kern="0" dirty="0" smtClean="0">
                <a:solidFill>
                  <a:srgbClr val="000000"/>
                </a:solidFill>
                <a:latin typeface="Arial"/>
              </a:rPr>
              <a:t>Channel drop with disk resonator</a:t>
            </a:r>
            <a:endParaRPr lang="en-US" sz="1100" b="0" i="1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164" y="41659"/>
            <a:ext cx="1762318" cy="74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51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86" y="6351965"/>
            <a:ext cx="2133600" cy="365125"/>
          </a:xfrm>
        </p:spPr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itle 2"/>
          <p:cNvSpPr txBox="1">
            <a:spLocks/>
          </p:cNvSpPr>
          <p:nvPr/>
        </p:nvSpPr>
        <p:spPr bwMode="auto">
          <a:xfrm>
            <a:off x="148695" y="47955"/>
            <a:ext cx="7758112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4D4D4D"/>
                </a:solidFill>
              </a:rPr>
              <a:t>2</a:t>
            </a:r>
            <a:r>
              <a:rPr lang="en-US" kern="0" dirty="0" smtClean="0">
                <a:solidFill>
                  <a:srgbClr val="4D4D4D"/>
                </a:solidFill>
              </a:rPr>
              <a:t>D </a:t>
            </a:r>
            <a:r>
              <a:rPr lang="en-US" kern="0" dirty="0">
                <a:solidFill>
                  <a:srgbClr val="4D4D4D"/>
                </a:solidFill>
              </a:rPr>
              <a:t>FDTD simulation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0680" y="859726"/>
            <a:ext cx="2728705" cy="5457580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600"/>
              </a:spcBef>
              <a:defRPr/>
            </a:pPr>
            <a:r>
              <a:rPr lang="en-US" sz="1400" b="0" kern="0" dirty="0" smtClean="0">
                <a:solidFill>
                  <a:srgbClr val="000000"/>
                </a:solidFill>
                <a:latin typeface="Arial"/>
              </a:rPr>
              <a:t>TM polarized wave should be chosen to excite the SPPs.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sz="1400" b="0" kern="0" dirty="0" smtClean="0">
                <a:solidFill>
                  <a:srgbClr val="000000"/>
                </a:solidFill>
                <a:latin typeface="Arial"/>
              </a:rPr>
              <a:t>The Sine-Modulated Gaussian Pulse is used to obtain results over a range of wavelengths of interest.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sz="1400" b="0" kern="0" dirty="0" smtClean="0">
                <a:solidFill>
                  <a:srgbClr val="000000"/>
                </a:solidFill>
                <a:latin typeface="Arial"/>
              </a:rPr>
              <a:t>The input field transverse is set as a mode field profile (calculated using the mode solver)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sz="1400" b="0" kern="0" dirty="0" smtClean="0">
                <a:solidFill>
                  <a:srgbClr val="000000"/>
                </a:solidFill>
                <a:latin typeface="Arial"/>
              </a:rPr>
              <a:t>The mesh size should be small enough to study the SPPs.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sz="1400" b="0" kern="0" dirty="0" smtClean="0">
                <a:solidFill>
                  <a:srgbClr val="000000"/>
                </a:solidFill>
                <a:latin typeface="Arial"/>
              </a:rPr>
              <a:t>For resonators, the simulation time should be long enough to let the field in the time domain decay to a small value when pulse is used.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sz="1400" b="0" kern="0" dirty="0" smtClean="0">
                <a:solidFill>
                  <a:srgbClr val="000000"/>
                </a:solidFill>
                <a:latin typeface="Arial"/>
              </a:rPr>
              <a:t>The Lorentz – Drude</a:t>
            </a:r>
            <a:r>
              <a:rPr lang="en-US" sz="1400" b="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kern="0" dirty="0" smtClean="0">
                <a:solidFill>
                  <a:srgbClr val="000000"/>
                </a:solidFill>
                <a:latin typeface="Arial"/>
              </a:rPr>
              <a:t>model is used for the dispersion of Silver.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0203" y="947807"/>
            <a:ext cx="2921076" cy="178915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492" y="3068213"/>
            <a:ext cx="3106252" cy="328375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8800" y="927789"/>
            <a:ext cx="2942474" cy="3061253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0555" y="4311857"/>
            <a:ext cx="2478964" cy="1851572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922308" y="739730"/>
            <a:ext cx="1904216" cy="2441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200"/>
              </a:spcBef>
              <a:buNone/>
              <a:defRPr/>
            </a:pPr>
            <a:r>
              <a:rPr lang="en-US" sz="1100" b="0" i="1" kern="0" dirty="0" smtClean="0">
                <a:solidFill>
                  <a:srgbClr val="000000"/>
                </a:solidFill>
                <a:latin typeface="Arial"/>
              </a:rPr>
              <a:t>Nanodisk resonator design</a:t>
            </a:r>
            <a:endParaRPr lang="en-US" sz="1100" b="0" i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106741" y="745743"/>
            <a:ext cx="2066298" cy="2441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200"/>
              </a:spcBef>
              <a:buNone/>
              <a:defRPr/>
            </a:pPr>
            <a:r>
              <a:rPr lang="en-US" sz="1100" b="0" i="1" kern="0" dirty="0" smtClean="0">
                <a:solidFill>
                  <a:srgbClr val="000000"/>
                </a:solidFill>
                <a:latin typeface="Arial"/>
              </a:rPr>
              <a:t>Input field settings for SMGP</a:t>
            </a:r>
            <a:endParaRPr lang="en-US" sz="1100" b="0" i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907256" y="2837670"/>
            <a:ext cx="2066298" cy="2441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200"/>
              </a:spcBef>
              <a:buNone/>
              <a:defRPr/>
            </a:pPr>
            <a:r>
              <a:rPr lang="en-US" sz="1100" b="0" i="1" kern="0" dirty="0" smtClean="0">
                <a:solidFill>
                  <a:srgbClr val="000000"/>
                </a:solidFill>
                <a:latin typeface="Arial"/>
              </a:rPr>
              <a:t>2D simulation parameters</a:t>
            </a:r>
            <a:endParaRPr lang="en-US" sz="1100" b="0" i="1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164" y="41659"/>
            <a:ext cx="1762318" cy="74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44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86" y="6351965"/>
            <a:ext cx="2133600" cy="365125"/>
          </a:xfrm>
        </p:spPr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itle 2"/>
          <p:cNvSpPr txBox="1">
            <a:spLocks/>
          </p:cNvSpPr>
          <p:nvPr/>
        </p:nvSpPr>
        <p:spPr bwMode="auto">
          <a:xfrm>
            <a:off x="148695" y="47955"/>
            <a:ext cx="7758112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rgbClr val="4D4D4D"/>
                </a:solidFill>
              </a:rPr>
              <a:t>Simulation results</a:t>
            </a:r>
            <a:endParaRPr lang="en-US" kern="0" dirty="0">
              <a:solidFill>
                <a:srgbClr val="4D4D4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63" y="1184220"/>
            <a:ext cx="4572000" cy="227647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9851" y="788294"/>
            <a:ext cx="3188959" cy="197596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9850" y="4776347"/>
            <a:ext cx="3188959" cy="197313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0090" y="2773804"/>
            <a:ext cx="3188720" cy="199706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221653" y="4999365"/>
            <a:ext cx="4572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1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*Note: From the power spectrum, obtained directly from OptiFDTD, the filter can be demonstrated. The transmission spectrum can also be calculated using the method shown in Ref 1.</a:t>
            </a:r>
          </a:p>
          <a:p>
            <a:r>
              <a:rPr lang="en-CA" sz="11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**Note: The slight difference in the peak wavelengths (compared to reference) is due to the different metal model used.</a:t>
            </a:r>
            <a:endParaRPr lang="en-CA" sz="11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425167" y="787373"/>
            <a:ext cx="3713202" cy="588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200"/>
              </a:spcBef>
              <a:buNone/>
              <a:defRPr/>
            </a:pPr>
            <a:r>
              <a:rPr lang="en-CA" sz="1100" b="0" i="1" kern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CA" sz="1100" b="0" i="1" kern="0" dirty="0" smtClean="0">
                <a:solidFill>
                  <a:srgbClr val="000000"/>
                </a:solidFill>
                <a:latin typeface="Arial"/>
              </a:rPr>
              <a:t>he </a:t>
            </a:r>
            <a:r>
              <a:rPr lang="en-CA" sz="1100" b="0" i="1" kern="0" dirty="0">
                <a:solidFill>
                  <a:srgbClr val="000000"/>
                </a:solidFill>
                <a:latin typeface="Arial"/>
              </a:rPr>
              <a:t>power spectrum* from the output recorder normalized to </a:t>
            </a:r>
            <a:r>
              <a:rPr lang="en-CA" sz="1100" b="0" i="1" kern="0" dirty="0" smtClean="0">
                <a:solidFill>
                  <a:srgbClr val="000000"/>
                </a:solidFill>
                <a:latin typeface="Arial"/>
              </a:rPr>
              <a:t>the optical </a:t>
            </a:r>
            <a:r>
              <a:rPr lang="en-CA" sz="1100" b="0" i="1" kern="0" dirty="0">
                <a:solidFill>
                  <a:srgbClr val="000000"/>
                </a:solidFill>
                <a:latin typeface="Arial"/>
              </a:rPr>
              <a:t>source. Two peaks** at wavelength 530 nm and 820 nm are shown.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337943" y="3991802"/>
            <a:ext cx="4119514" cy="4387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200"/>
              </a:spcBef>
              <a:buNone/>
              <a:defRPr/>
            </a:pPr>
            <a:r>
              <a:rPr lang="en-CA" sz="1100" b="0" i="1" kern="0" dirty="0" smtClean="0">
                <a:solidFill>
                  <a:srgbClr val="000000"/>
                </a:solidFill>
                <a:latin typeface="Arial"/>
              </a:rPr>
              <a:t>Corresponding </a:t>
            </a:r>
            <a:r>
              <a:rPr lang="en-CA" sz="1100" b="0" i="1" kern="0" dirty="0">
                <a:solidFill>
                  <a:srgbClr val="000000"/>
                </a:solidFill>
                <a:latin typeface="Arial"/>
              </a:rPr>
              <a:t>field profiles of </a:t>
            </a:r>
            <a:r>
              <a:rPr lang="en-CA" sz="1100" i="1" kern="0" dirty="0">
                <a:solidFill>
                  <a:srgbClr val="000000"/>
                </a:solidFill>
                <a:latin typeface="Arial"/>
              </a:rPr>
              <a:t>Hz</a:t>
            </a:r>
            <a:r>
              <a:rPr lang="en-CA" sz="1100" b="0" i="1" kern="0" dirty="0">
                <a:solidFill>
                  <a:srgbClr val="000000"/>
                </a:solidFill>
                <a:latin typeface="Arial"/>
              </a:rPr>
              <a:t> with wavelengths of 530 nm, 700nm, 820 nm, which exhibits the filtering characteristics.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7580441" y="810218"/>
            <a:ext cx="652731" cy="2441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200"/>
              </a:spcBef>
              <a:buNone/>
              <a:defRPr/>
            </a:pPr>
            <a:r>
              <a:rPr lang="en-US" sz="1100" b="0" i="1" kern="0" dirty="0" smtClean="0">
                <a:solidFill>
                  <a:srgbClr val="000000"/>
                </a:solidFill>
                <a:latin typeface="Arial"/>
              </a:rPr>
              <a:t>530 nm</a:t>
            </a:r>
            <a:endParaRPr lang="en-US" sz="1100" b="0" i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7580441" y="2895113"/>
            <a:ext cx="652731" cy="2441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200"/>
              </a:spcBef>
              <a:buNone/>
              <a:defRPr/>
            </a:pPr>
            <a:r>
              <a:rPr lang="en-US" sz="1100" b="0" i="1" kern="0" dirty="0" smtClean="0">
                <a:solidFill>
                  <a:srgbClr val="000000"/>
                </a:solidFill>
                <a:latin typeface="Arial"/>
              </a:rPr>
              <a:t>700 nm</a:t>
            </a:r>
            <a:endParaRPr lang="en-US" sz="1100" b="0" i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7580440" y="4857101"/>
            <a:ext cx="652731" cy="2441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200"/>
              </a:spcBef>
              <a:buNone/>
              <a:defRPr/>
            </a:pPr>
            <a:r>
              <a:rPr lang="en-US" sz="1100" b="0" i="1" kern="0" dirty="0" smtClean="0">
                <a:solidFill>
                  <a:srgbClr val="000000"/>
                </a:solidFill>
                <a:latin typeface="Arial"/>
              </a:rPr>
              <a:t>820 nm</a:t>
            </a:r>
            <a:endParaRPr lang="en-US" sz="1100" b="0" i="1" kern="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8" name="Straight Arrow Connector 17"/>
          <p:cNvCxnSpPr>
            <a:stCxn id="22" idx="3"/>
          </p:cNvCxnSpPr>
          <p:nvPr/>
        </p:nvCxnSpPr>
        <p:spPr>
          <a:xfrm>
            <a:off x="4457457" y="4211200"/>
            <a:ext cx="672393" cy="0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164" y="41659"/>
            <a:ext cx="1762318" cy="74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89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3A569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rgbClr val="3A569A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4788</TotalTime>
  <Words>518</Words>
  <Application>Microsoft Office PowerPoint</Application>
  <PresentationFormat>On-screen Show (4:3)</PresentationFormat>
  <Paragraphs>39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1_Office Theme</vt:lpstr>
      <vt:lpstr>1_Default Design</vt:lpstr>
      <vt:lpstr> Plasmonic waveguide filters with nanodisk resonators 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OptiSystem</dc:title>
  <dc:creator>Marc Verreault</dc:creator>
  <cp:lastModifiedBy>Bryan Tipper</cp:lastModifiedBy>
  <cp:revision>520</cp:revision>
  <dcterms:created xsi:type="dcterms:W3CDTF">2013-08-15T17:15:56Z</dcterms:created>
  <dcterms:modified xsi:type="dcterms:W3CDTF">2017-02-21T18:40:51Z</dcterms:modified>
</cp:coreProperties>
</file>