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71" r:id="rId2"/>
    <p:sldId id="272" r:id="rId3"/>
    <p:sldId id="273" r:id="rId4"/>
    <p:sldId id="274" r:id="rId5"/>
    <p:sldId id="275" r:id="rId6"/>
    <p:sldId id="276" r:id="rId7"/>
    <p:sldId id="277" r:id="rId8"/>
    <p:sldId id="278" r:id="rId9"/>
    <p:sldId id="279" r:id="rId10"/>
    <p:sldId id="281" r:id="rId11"/>
    <p:sldId id="282" r:id="rId12"/>
    <p:sldId id="283" r:id="rId13"/>
  </p:sldIdLst>
  <p:sldSz cx="9144000" cy="6858000" type="screen4x3"/>
  <p:notesSz cx="7315200" cy="9601200"/>
  <p:embeddedFontLst>
    <p:embeddedFont>
      <p:font typeface="Monotype Corsiva" pitchFamily="66" charset="0"/>
      <p:italic r:id="rId15"/>
    </p:embeddedFont>
    <p:embeddedFont>
      <p:font typeface="Cambria Math" pitchFamily="18" charset="0"/>
      <p:regular r:id="rId1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85E62"/>
    <a:srgbClr val="CC66FF"/>
    <a:srgbClr val="29FFFF"/>
    <a:srgbClr val="0000FF"/>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77724" autoAdjust="0"/>
  </p:normalViewPr>
  <p:slideViewPr>
    <p:cSldViewPr>
      <p:cViewPr varScale="1">
        <p:scale>
          <a:sx n="103" d="100"/>
          <a:sy n="103" d="100"/>
        </p:scale>
        <p:origin x="-17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1902" y="-7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57.wmf"/><Relationship Id="rId3" Type="http://schemas.openxmlformats.org/officeDocument/2006/relationships/image" Target="../media/image47.wmf"/><Relationship Id="rId7" Type="http://schemas.openxmlformats.org/officeDocument/2006/relationships/image" Target="../media/image51.wmf"/><Relationship Id="rId12" Type="http://schemas.openxmlformats.org/officeDocument/2006/relationships/image" Target="../media/image56.wmf"/><Relationship Id="rId2" Type="http://schemas.openxmlformats.org/officeDocument/2006/relationships/image" Target="../media/image46.wmf"/><Relationship Id="rId1" Type="http://schemas.openxmlformats.org/officeDocument/2006/relationships/image" Target="../media/image1.png"/><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64.wmf"/><Relationship Id="rId3" Type="http://schemas.openxmlformats.org/officeDocument/2006/relationships/image" Target="../media/image58.wmf"/><Relationship Id="rId7" Type="http://schemas.openxmlformats.org/officeDocument/2006/relationships/image" Target="../media/image60.wmf"/><Relationship Id="rId12" Type="http://schemas.openxmlformats.org/officeDocument/2006/relationships/image" Target="../media/image63.wmf"/><Relationship Id="rId2" Type="http://schemas.openxmlformats.org/officeDocument/2006/relationships/image" Target="../media/image46.wmf"/><Relationship Id="rId1" Type="http://schemas.openxmlformats.org/officeDocument/2006/relationships/image" Target="../media/image1.png"/><Relationship Id="rId6" Type="http://schemas.openxmlformats.org/officeDocument/2006/relationships/image" Target="../media/image59.wmf"/><Relationship Id="rId11" Type="http://schemas.openxmlformats.org/officeDocument/2006/relationships/image" Target="../media/image62.wmf"/><Relationship Id="rId5" Type="http://schemas.openxmlformats.org/officeDocument/2006/relationships/image" Target="../media/image49.wmf"/><Relationship Id="rId10" Type="http://schemas.openxmlformats.org/officeDocument/2006/relationships/image" Target="../media/image61.wmf"/><Relationship Id="rId4" Type="http://schemas.openxmlformats.org/officeDocument/2006/relationships/image" Target="../media/image48.wmf"/><Relationship Id="rId9"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75.wmf"/><Relationship Id="rId2" Type="http://schemas.openxmlformats.org/officeDocument/2006/relationships/image" Target="../media/image65.wmf"/><Relationship Id="rId1" Type="http://schemas.openxmlformats.org/officeDocument/2006/relationships/image" Target="../media/image1.png"/><Relationship Id="rId6" Type="http://schemas.openxmlformats.org/officeDocument/2006/relationships/image" Target="../media/image69.wmf"/><Relationship Id="rId11" Type="http://schemas.openxmlformats.org/officeDocument/2006/relationships/image" Target="../media/image74.wmf"/><Relationship Id="rId5" Type="http://schemas.openxmlformats.org/officeDocument/2006/relationships/image" Target="../media/image6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w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2" Type="http://schemas.openxmlformats.org/officeDocument/2006/relationships/image" Target="../media/image4.wmf"/><Relationship Id="rId1" Type="http://schemas.openxmlformats.org/officeDocument/2006/relationships/image" Target="../media/image1.png"/><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21.wmf"/><Relationship Id="rId3" Type="http://schemas.openxmlformats.org/officeDocument/2006/relationships/image" Target="../media/image18.wmf"/><Relationship Id="rId7" Type="http://schemas.openxmlformats.org/officeDocument/2006/relationships/image" Target="../media/image10.wmf"/><Relationship Id="rId12" Type="http://schemas.openxmlformats.org/officeDocument/2006/relationships/image" Target="../media/image20.wmf"/><Relationship Id="rId2" Type="http://schemas.openxmlformats.org/officeDocument/2006/relationships/image" Target="../media/image5.wmf"/><Relationship Id="rId1" Type="http://schemas.openxmlformats.org/officeDocument/2006/relationships/image" Target="../media/image1.png"/><Relationship Id="rId6" Type="http://schemas.openxmlformats.org/officeDocument/2006/relationships/image" Target="../media/image9.wmf"/><Relationship Id="rId11" Type="http://schemas.openxmlformats.org/officeDocument/2006/relationships/image" Target="../media/image19.wmf"/><Relationship Id="rId5" Type="http://schemas.openxmlformats.org/officeDocument/2006/relationships/image" Target="../media/image8.wmf"/><Relationship Id="rId10" Type="http://schemas.openxmlformats.org/officeDocument/2006/relationships/image" Target="../media/image14.wmf"/><Relationship Id="rId4" Type="http://schemas.openxmlformats.org/officeDocument/2006/relationships/image" Target="../media/image7.wmf"/><Relationship Id="rId9" Type="http://schemas.openxmlformats.org/officeDocument/2006/relationships/image" Target="../media/image13.wmf"/><Relationship Id="rId1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1.png"/><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35.wmf"/><Relationship Id="rId3" Type="http://schemas.openxmlformats.org/officeDocument/2006/relationships/image" Target="../media/image27.wmf"/><Relationship Id="rId7" Type="http://schemas.openxmlformats.org/officeDocument/2006/relationships/image" Target="../media/image30.wmf"/><Relationship Id="rId12" Type="http://schemas.openxmlformats.org/officeDocument/2006/relationships/image" Target="../media/image34.wmf"/><Relationship Id="rId2" Type="http://schemas.openxmlformats.org/officeDocument/2006/relationships/image" Target="../media/image26.wmf"/><Relationship Id="rId1" Type="http://schemas.openxmlformats.org/officeDocument/2006/relationships/image" Target="../media/image1.png"/><Relationship Id="rId6" Type="http://schemas.openxmlformats.org/officeDocument/2006/relationships/image" Target="../media/image29.wmf"/><Relationship Id="rId11" Type="http://schemas.openxmlformats.org/officeDocument/2006/relationships/image" Target="../media/image10.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5.wmf"/><Relationship Id="rId9"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1.png"/><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1.png"/><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5632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63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632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D6EEC8EE-5873-4FDD-8466-CD3B1FC9519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B85C1-DBA1-451B-9A77-A214534637F9}" type="slidenum">
              <a:rPr lang="en-US"/>
              <a:pPr/>
              <a:t>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smtClean="0"/>
              <a:t>This presentation is about the Conformal Mapping method in BPM.  This method is used</a:t>
            </a:r>
            <a:r>
              <a:rPr lang="en-US" baseline="0" dirty="0" smtClean="0"/>
              <a:t> when bent waveguides are to be </a:t>
            </a:r>
            <a:r>
              <a:rPr lang="en-US" baseline="0" dirty="0" err="1" smtClean="0"/>
              <a:t>analysed</a:t>
            </a:r>
            <a:r>
              <a:rPr lang="en-US" baseline="0" dirty="0" smtClean="0"/>
              <a:t> by BPM.</a:t>
            </a:r>
            <a:endParaRPr lang="en-CA"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B85C1-DBA1-451B-9A77-A214534637F9}" type="slidenum">
              <a:rPr lang="en-US"/>
              <a:pPr/>
              <a:t>10</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smtClean="0"/>
              <a:t>To evaluate the </a:t>
            </a:r>
            <a:r>
              <a:rPr lang="en-US" dirty="0" err="1" smtClean="0"/>
              <a:t>Jacobian</a:t>
            </a:r>
            <a:r>
              <a:rPr lang="en-US" dirty="0" smtClean="0"/>
              <a:t>,</a:t>
            </a:r>
            <a:r>
              <a:rPr lang="en-US" baseline="0" dirty="0" smtClean="0"/>
              <a:t> J, it is helpful to consider its definition.  The </a:t>
            </a:r>
            <a:r>
              <a:rPr lang="en-US" baseline="0" dirty="0" err="1" smtClean="0"/>
              <a:t>Jacobian</a:t>
            </a:r>
            <a:r>
              <a:rPr lang="en-US" baseline="0" dirty="0" smtClean="0"/>
              <a:t> measures the amount by which the transformation changes the area of local shapes.  For example, a small rectangle in the Z plane is defined by two infinitesimal vectors parallel to x and y axis.  The same rectangle is mapped to a parallelogram in the w plane, and the area is changed by a factor. The factor is actually the </a:t>
            </a:r>
            <a:r>
              <a:rPr lang="en-US" baseline="0" dirty="0" err="1" smtClean="0"/>
              <a:t>Jacobian</a:t>
            </a:r>
            <a:r>
              <a:rPr lang="en-US" baseline="0" dirty="0" smtClean="0"/>
              <a:t>.  This </a:t>
            </a:r>
            <a:r>
              <a:rPr lang="en-US" baseline="0" dirty="0" err="1" smtClean="0"/>
              <a:t>Jacobian</a:t>
            </a:r>
            <a:r>
              <a:rPr lang="en-US" baseline="0" dirty="0" smtClean="0"/>
              <a:t> is a function of x and y.  However, the one we need for this application is actually the inverse of this, expressed as a function of u and v instead.  </a:t>
            </a:r>
          </a:p>
          <a:p>
            <a:endParaRPr lang="en-US" baseline="0"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B85C1-DBA1-451B-9A77-A214534637F9}" type="slidenum">
              <a:rPr lang="en-US"/>
              <a:pPr/>
              <a:t>11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smtClean="0"/>
              <a:t>The inverse </a:t>
            </a:r>
            <a:r>
              <a:rPr lang="en-US" dirty="0" err="1" smtClean="0"/>
              <a:t>Jacobian</a:t>
            </a:r>
            <a:r>
              <a:rPr lang="en-US" baseline="0" dirty="0" smtClean="0"/>
              <a:t> is the same thing, but just going in the oppose direction.  It’s definition is found by switching the z plane for the w plane in the previous definition.</a:t>
            </a:r>
          </a:p>
          <a:p>
            <a:endParaRPr lang="en-US" baseline="0"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B85C1-DBA1-451B-9A77-A214534637F9}" type="slidenum">
              <a:rPr lang="en-US"/>
              <a:pPr/>
              <a:t>12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baseline="0" dirty="0" smtClean="0"/>
          </a:p>
          <a:p>
            <a:r>
              <a:rPr lang="en-US" dirty="0" smtClean="0"/>
              <a:t>Now it</a:t>
            </a:r>
            <a:r>
              <a:rPr lang="en-US" baseline="0" dirty="0" smtClean="0"/>
              <a:t> is simply a matter of using the definition of the conformal mapping to evaluate the partial derivatives and find how the refractive index is changed.  It appears the effect of the bend is found by just adding a ramp function to the refractive </a:t>
            </a:r>
            <a:r>
              <a:rPr lang="en-US" baseline="0" smtClean="0"/>
              <a:t>index distribution.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B85C1-DBA1-451B-9A77-A214534637F9}" type="slidenum">
              <a:rPr lang="en-US"/>
              <a:pPr/>
              <a:t>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smtClean="0"/>
              <a:t>OptiBPM can simulation propagation on bent waveguides.</a:t>
            </a:r>
            <a:r>
              <a:rPr lang="en-US" baseline="0" dirty="0" smtClean="0"/>
              <a:t>  However, after some distance the propagation changes direction, and will eventually deviate from the optical axis.  Since the BP method is paraxial, the simulation becomes less accurate as the propagation progresses.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B85C1-DBA1-451B-9A77-A214534637F9}" type="slidenum">
              <a:rPr lang="en-US"/>
              <a:pPr/>
              <a:t>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baseline="0" dirty="0" smtClean="0"/>
              <a:t>This can present a problem if we want to calculate bend loss of say, </a:t>
            </a:r>
            <a:r>
              <a:rPr lang="en-US" baseline="0" dirty="0" err="1" smtClean="0"/>
              <a:t>fibre</a:t>
            </a:r>
            <a:r>
              <a:rPr lang="en-US" baseline="0" dirty="0" smtClean="0"/>
              <a:t> in a spool.  In that case, it could be that significant losses occur only after many revolutions.  It could be there is no significant loss after propagation of only a small section of an arc.</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B85C1-DBA1-451B-9A77-A214534637F9}" type="slidenum">
              <a:rPr lang="en-US"/>
              <a:pPr/>
              <a:t>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smtClean="0"/>
              <a:t>It would be possible to use the BPM on circular paths if there was some way of converting the circular problem to a linear one.  There is a mathematical trick that can do this, the Conformal</a:t>
            </a:r>
            <a:r>
              <a:rPr lang="en-US" baseline="0" dirty="0" smtClean="0"/>
              <a:t> Map.  Consider a complex plane z and a complex plane w, and suppose the two are connected by an exponential function.  By following the definitions, it is clear that a rectangle in the w plane will be mapped to a circular donut shape in the z plane.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B85C1-DBA1-451B-9A77-A214534637F9}" type="slidenum">
              <a:rPr lang="en-US"/>
              <a:pPr/>
              <a:t>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smtClean="0"/>
              <a:t>We know that in the z plane, (which represents</a:t>
            </a:r>
            <a:r>
              <a:rPr lang="en-US" baseline="0" dirty="0" smtClean="0"/>
              <a:t> </a:t>
            </a:r>
            <a:r>
              <a:rPr lang="en-US" dirty="0" smtClean="0"/>
              <a:t>the original physical space), the field satisfies the Maxwell equations.</a:t>
            </a:r>
            <a:r>
              <a:rPr lang="en-US" baseline="0" dirty="0" smtClean="0"/>
              <a:t>  In the scalar or semi-vector TE formulation, this is the Helmholtz equation.  However, we want to do BPM in the w plane, because it has the paraxial property.  The equation in the w plane will certainly be something different.  We need to find the equation before it can be solved.  Finding the equation in the w plane is fairly straightforward.  It is done by replacing the derivatives with the partial derivative chain rule.  However, there is a surprise that happens in this case.  The surprise is that the transformation does not actually change the form of the DE.  It will still be a Helmholtz equation in the w plane.  The only difference is that the refractive index distribution is changed according to the radius of curvature, R.</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B85C1-DBA1-451B-9A77-A214534637F9}" type="slidenum">
              <a:rPr lang="en-US"/>
              <a:pPr/>
              <a:t>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smtClean="0"/>
              <a:t>The partial derivative chain</a:t>
            </a:r>
            <a:r>
              <a:rPr lang="en-US" baseline="0" dirty="0" smtClean="0"/>
              <a:t> rule is used to replace the z plane variables x and y with the w plane variables u and v.  The Helmholtz equation in the w plane looks like it will become a quadratic form type of expression shown on the right.  However, the surprise comes from adding the two terms circled in red.  Since w is an analytic function of z, the u and v as functions of x and y will conform to the Cauchy-Riemann equations.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B85C1-DBA1-451B-9A77-A214534637F9}" type="slidenum">
              <a:rPr lang="en-US"/>
              <a:pPr/>
              <a:t>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baseline="0" dirty="0" smtClean="0"/>
              <a:t>Since the exponential is an analytic function, the derivative exists.  It doesn’t matter if the derivative is found from a line along the real or imaginary axis.  By comparing the real and imaginary parts of those two limits, one gets the Cauchy-Riemann equations.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B85C1-DBA1-451B-9A77-A214534637F9}" type="slidenum">
              <a:rPr lang="en-US"/>
              <a:pPr/>
              <a:t>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smtClean="0"/>
              <a:t>Applying the</a:t>
            </a:r>
            <a:r>
              <a:rPr lang="en-US" baseline="0" dirty="0" smtClean="0"/>
              <a:t> Cauchy-Riemann equations to the Laplace operator in the u-v coordinate system simplifies things considerably.  The coefficient of the term with the mixed derivatives is actually zero.  Therefore the form of the differential equation is the same in the u-v coordinate system  as the original x-y coordinate system.  The only change is the multiplication  by the </a:t>
            </a:r>
            <a:r>
              <a:rPr lang="en-US" baseline="0" dirty="0" err="1" smtClean="0"/>
              <a:t>Jacobian</a:t>
            </a:r>
            <a:r>
              <a:rPr lang="en-US" baseline="0" dirty="0" smtClean="0"/>
              <a:t>, J.  This J is not a constant.  It can be expressed as either a function of x and y, or as a function of u and v.</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B85C1-DBA1-451B-9A77-A214534637F9}" type="slidenum">
              <a:rPr lang="en-US"/>
              <a:pPr/>
              <a:t>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smtClean="0"/>
              <a:t>Substituting the expression</a:t>
            </a:r>
            <a:r>
              <a:rPr lang="en-US" baseline="0" dirty="0" smtClean="0"/>
              <a:t> for the </a:t>
            </a:r>
            <a:r>
              <a:rPr lang="en-US" baseline="0" dirty="0" err="1" smtClean="0"/>
              <a:t>Laplacian</a:t>
            </a:r>
            <a:r>
              <a:rPr lang="en-US" baseline="0" dirty="0" smtClean="0"/>
              <a:t> in the u-v coordinate system for the original x-y system in the original equation, we get the differential equation for the problem in the u-v coordinate system.  This means that a waveguide that follows a circular arc can be transformed into a straight waveguide.  The same results for the field will be obtained if the original refractive index distribution is changed by multiplying by a factor of 1/J.</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6AB6AB-ED24-41FB-867F-D5E83569121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7B4B05-31D9-4ACF-82F6-FFCB97DF995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F33D07-64D5-4419-BF20-7D3781C5548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D9CFC8F6-5737-4876-A8ED-AC087B40154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A7C6CB4-C656-40D2-A126-569F964F6F1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BDBB6F-9FD1-4338-9CC4-DEF6D2191EA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0C996C-3CF1-41E2-B728-BD8C1AB2E96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CC22F9-BB85-4CBC-8833-D5A650F1506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3DA0200-A558-446C-B46B-CDF5B8E7022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55E979C-F999-4633-9874-66351B19A03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5D67113-2C61-492E-9BFA-E3A0F5440F4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D9AD2D-7D5F-4D3F-9760-ADDC4DC7C70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1C3799-0EFA-4438-BA0F-4FBA020DF5D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E961AD-9271-40B3-8DCA-83E8A390BF1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oleObject" Target="../embeddings/oleObject69.bin"/><Relationship Id="rId3" Type="http://schemas.openxmlformats.org/officeDocument/2006/relationships/notesSlide" Target="../notesSlides/notesSlide10.xml"/><Relationship Id="rId7" Type="http://schemas.openxmlformats.org/officeDocument/2006/relationships/oleObject" Target="../embeddings/oleObject63.bin"/><Relationship Id="rId12" Type="http://schemas.openxmlformats.org/officeDocument/2006/relationships/oleObject" Target="../embeddings/oleObject68.bin"/><Relationship Id="rId2" Type="http://schemas.openxmlformats.org/officeDocument/2006/relationships/slideLayout" Target="../slideLayouts/slideLayout6.xml"/><Relationship Id="rId16" Type="http://schemas.openxmlformats.org/officeDocument/2006/relationships/oleObject" Target="../embeddings/oleObject72.bin"/><Relationship Id="rId1" Type="http://schemas.openxmlformats.org/officeDocument/2006/relationships/vmlDrawing" Target="../drawings/vmlDrawing10.vml"/><Relationship Id="rId6" Type="http://schemas.openxmlformats.org/officeDocument/2006/relationships/oleObject" Target="../embeddings/oleObject62.bin"/><Relationship Id="rId11" Type="http://schemas.openxmlformats.org/officeDocument/2006/relationships/oleObject" Target="../embeddings/oleObject67.bin"/><Relationship Id="rId5" Type="http://schemas.openxmlformats.org/officeDocument/2006/relationships/oleObject" Target="../embeddings/oleObject61.bin"/><Relationship Id="rId15" Type="http://schemas.openxmlformats.org/officeDocument/2006/relationships/oleObject" Target="../embeddings/oleObject71.bin"/><Relationship Id="rId10" Type="http://schemas.openxmlformats.org/officeDocument/2006/relationships/oleObject" Target="../embeddings/oleObject66.bin"/><Relationship Id="rId4" Type="http://schemas.openxmlformats.org/officeDocument/2006/relationships/oleObject" Target="../embeddings/oleObject60.bin"/><Relationship Id="rId9" Type="http://schemas.openxmlformats.org/officeDocument/2006/relationships/oleObject" Target="../embeddings/oleObject65.bin"/><Relationship Id="rId14" Type="http://schemas.openxmlformats.org/officeDocument/2006/relationships/oleObject" Target="../embeddings/oleObject7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oleObject" Target="../embeddings/oleObject82.bin"/><Relationship Id="rId3" Type="http://schemas.openxmlformats.org/officeDocument/2006/relationships/notesSlide" Target="../notesSlides/notesSlide11.xml"/><Relationship Id="rId7" Type="http://schemas.openxmlformats.org/officeDocument/2006/relationships/oleObject" Target="../embeddings/oleObject76.bin"/><Relationship Id="rId12" Type="http://schemas.openxmlformats.org/officeDocument/2006/relationships/oleObject" Target="../embeddings/oleObject81.bin"/><Relationship Id="rId2" Type="http://schemas.openxmlformats.org/officeDocument/2006/relationships/slideLayout" Target="../slideLayouts/slideLayout6.xml"/><Relationship Id="rId16" Type="http://schemas.openxmlformats.org/officeDocument/2006/relationships/oleObject" Target="../embeddings/oleObject85.bin"/><Relationship Id="rId1" Type="http://schemas.openxmlformats.org/officeDocument/2006/relationships/vmlDrawing" Target="../drawings/vmlDrawing11.vml"/><Relationship Id="rId6" Type="http://schemas.openxmlformats.org/officeDocument/2006/relationships/oleObject" Target="../embeddings/oleObject75.bin"/><Relationship Id="rId11" Type="http://schemas.openxmlformats.org/officeDocument/2006/relationships/oleObject" Target="../embeddings/oleObject80.bin"/><Relationship Id="rId5" Type="http://schemas.openxmlformats.org/officeDocument/2006/relationships/oleObject" Target="../embeddings/oleObject74.bin"/><Relationship Id="rId15" Type="http://schemas.openxmlformats.org/officeDocument/2006/relationships/oleObject" Target="../embeddings/oleObject84.bin"/><Relationship Id="rId10" Type="http://schemas.openxmlformats.org/officeDocument/2006/relationships/oleObject" Target="../embeddings/oleObject79.bin"/><Relationship Id="rId4" Type="http://schemas.openxmlformats.org/officeDocument/2006/relationships/oleObject" Target="../embeddings/oleObject73.bin"/><Relationship Id="rId9" Type="http://schemas.openxmlformats.org/officeDocument/2006/relationships/oleObject" Target="../embeddings/oleObject78.bin"/><Relationship Id="rId14" Type="http://schemas.openxmlformats.org/officeDocument/2006/relationships/oleObject" Target="../embeddings/oleObject8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oleObject" Target="../embeddings/oleObject95.bin"/><Relationship Id="rId3" Type="http://schemas.openxmlformats.org/officeDocument/2006/relationships/notesSlide" Target="../notesSlides/notesSlide12.xml"/><Relationship Id="rId7" Type="http://schemas.openxmlformats.org/officeDocument/2006/relationships/oleObject" Target="../embeddings/oleObject89.bin"/><Relationship Id="rId12" Type="http://schemas.openxmlformats.org/officeDocument/2006/relationships/oleObject" Target="../embeddings/oleObject94.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88.bin"/><Relationship Id="rId11" Type="http://schemas.openxmlformats.org/officeDocument/2006/relationships/oleObject" Target="../embeddings/oleObject93.bin"/><Relationship Id="rId5" Type="http://schemas.openxmlformats.org/officeDocument/2006/relationships/oleObject" Target="../embeddings/oleObject87.bin"/><Relationship Id="rId15" Type="http://schemas.openxmlformats.org/officeDocument/2006/relationships/oleObject" Target="../embeddings/oleObject97.bin"/><Relationship Id="rId10" Type="http://schemas.openxmlformats.org/officeDocument/2006/relationships/oleObject" Target="../embeddings/oleObject92.bin"/><Relationship Id="rId4" Type="http://schemas.openxmlformats.org/officeDocument/2006/relationships/oleObject" Target="../embeddings/oleObject86.bin"/><Relationship Id="rId9" Type="http://schemas.openxmlformats.org/officeDocument/2006/relationships/oleObject" Target="../embeddings/oleObject91.bin"/><Relationship Id="rId14" Type="http://schemas.openxmlformats.org/officeDocument/2006/relationships/oleObject" Target="../embeddings/oleObject96.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18" Type="http://schemas.openxmlformats.org/officeDocument/2006/relationships/oleObject" Target="../embeddings/oleObject16.bin"/><Relationship Id="rId3" Type="http://schemas.openxmlformats.org/officeDocument/2006/relationships/notesSlide" Target="../notesSlides/notesSlide4.xml"/><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 Type="http://schemas.openxmlformats.org/officeDocument/2006/relationships/slideLayout" Target="../slideLayouts/slideLayout6.xml"/><Relationship Id="rId16" Type="http://schemas.openxmlformats.org/officeDocument/2006/relationships/oleObject" Target="../embeddings/oleObject14.bin"/><Relationship Id="rId1" Type="http://schemas.openxmlformats.org/officeDocument/2006/relationships/vmlDrawing" Target="../drawings/vmlDrawing4.vml"/><Relationship Id="rId6" Type="http://schemas.openxmlformats.org/officeDocument/2006/relationships/image" Target="../media/image17.png"/><Relationship Id="rId11" Type="http://schemas.openxmlformats.org/officeDocument/2006/relationships/oleObject" Target="../embeddings/oleObject9.bin"/><Relationship Id="rId5" Type="http://schemas.openxmlformats.org/officeDocument/2006/relationships/image" Target="../media/image16.png"/><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4.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4.bin"/><Relationship Id="rId18" Type="http://schemas.openxmlformats.org/officeDocument/2006/relationships/oleObject" Target="../embeddings/oleObject29.bin"/><Relationship Id="rId3" Type="http://schemas.openxmlformats.org/officeDocument/2006/relationships/notesSlide" Target="../notesSlides/notesSlide5.xml"/><Relationship Id="rId7" Type="http://schemas.openxmlformats.org/officeDocument/2006/relationships/oleObject" Target="../embeddings/oleObject18.bin"/><Relationship Id="rId12" Type="http://schemas.openxmlformats.org/officeDocument/2006/relationships/oleObject" Target="../embeddings/oleObject23.bin"/><Relationship Id="rId17" Type="http://schemas.openxmlformats.org/officeDocument/2006/relationships/oleObject" Target="../embeddings/oleObject28.bin"/><Relationship Id="rId2" Type="http://schemas.openxmlformats.org/officeDocument/2006/relationships/slideLayout" Target="../slideLayouts/slideLayout6.xml"/><Relationship Id="rId16" Type="http://schemas.openxmlformats.org/officeDocument/2006/relationships/oleObject" Target="../embeddings/oleObject27.bin"/><Relationship Id="rId1" Type="http://schemas.openxmlformats.org/officeDocument/2006/relationships/vmlDrawing" Target="../drawings/vmlDrawing5.vml"/><Relationship Id="rId6" Type="http://schemas.openxmlformats.org/officeDocument/2006/relationships/image" Target="../media/image17.png"/><Relationship Id="rId11" Type="http://schemas.openxmlformats.org/officeDocument/2006/relationships/oleObject" Target="../embeddings/oleObject22.bin"/><Relationship Id="rId5" Type="http://schemas.openxmlformats.org/officeDocument/2006/relationships/image" Target="../media/image16.png"/><Relationship Id="rId15" Type="http://schemas.openxmlformats.org/officeDocument/2006/relationships/oleObject" Target="../embeddings/oleObject26.bin"/><Relationship Id="rId10" Type="http://schemas.openxmlformats.org/officeDocument/2006/relationships/oleObject" Target="../embeddings/oleObject21.bin"/><Relationship Id="rId19" Type="http://schemas.openxmlformats.org/officeDocument/2006/relationships/oleObject" Target="../embeddings/oleObject30.bin"/><Relationship Id="rId4" Type="http://schemas.openxmlformats.org/officeDocument/2006/relationships/oleObject" Target="../embeddings/oleObject17.bin"/><Relationship Id="rId9" Type="http://schemas.openxmlformats.org/officeDocument/2006/relationships/oleObject" Target="../embeddings/oleObject20.bin"/><Relationship Id="rId14" Type="http://schemas.openxmlformats.org/officeDocument/2006/relationships/oleObject" Target="../embeddings/oleObject2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oleObject" Target="../embeddings/oleObject44.bin"/><Relationship Id="rId3" Type="http://schemas.openxmlformats.org/officeDocument/2006/relationships/notesSlide" Target="../notesSlides/notesSlide7.xml"/><Relationship Id="rId7" Type="http://schemas.openxmlformats.org/officeDocument/2006/relationships/oleObject" Target="../embeddings/oleObject38.bin"/><Relationship Id="rId12" Type="http://schemas.openxmlformats.org/officeDocument/2006/relationships/oleObject" Target="../embeddings/oleObject43.bin"/><Relationship Id="rId2" Type="http://schemas.openxmlformats.org/officeDocument/2006/relationships/slideLayout" Target="../slideLayouts/slideLayout6.xml"/><Relationship Id="rId16" Type="http://schemas.openxmlformats.org/officeDocument/2006/relationships/oleObject" Target="../embeddings/oleObject47.bin"/><Relationship Id="rId1" Type="http://schemas.openxmlformats.org/officeDocument/2006/relationships/vmlDrawing" Target="../drawings/vmlDrawing7.vml"/><Relationship Id="rId6" Type="http://schemas.openxmlformats.org/officeDocument/2006/relationships/oleObject" Target="../embeddings/oleObject37.bin"/><Relationship Id="rId11" Type="http://schemas.openxmlformats.org/officeDocument/2006/relationships/oleObject" Target="../embeddings/oleObject42.bin"/><Relationship Id="rId5" Type="http://schemas.openxmlformats.org/officeDocument/2006/relationships/oleObject" Target="../embeddings/oleObject36.bin"/><Relationship Id="rId15" Type="http://schemas.openxmlformats.org/officeDocument/2006/relationships/oleObject" Target="../embeddings/oleObject46.bin"/><Relationship Id="rId10" Type="http://schemas.openxmlformats.org/officeDocument/2006/relationships/oleObject" Target="../embeddings/oleObject41.bin"/><Relationship Id="rId4" Type="http://schemas.openxmlformats.org/officeDocument/2006/relationships/oleObject" Target="../embeddings/oleObject35.bin"/><Relationship Id="rId9" Type="http://schemas.openxmlformats.org/officeDocument/2006/relationships/oleObject" Target="../embeddings/oleObject40.bin"/><Relationship Id="rId14" Type="http://schemas.openxmlformats.org/officeDocument/2006/relationships/oleObject" Target="../embeddings/oleObject45.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8.xml"/><Relationship Id="rId7" Type="http://schemas.openxmlformats.org/officeDocument/2006/relationships/oleObject" Target="../embeddings/oleObject51.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oleObject" Target="../embeddings/oleObject48.bin"/><Relationship Id="rId9" Type="http://schemas.openxmlformats.org/officeDocument/2006/relationships/oleObject" Target="../embeddings/oleObject5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9.xml"/><Relationship Id="rId7" Type="http://schemas.openxmlformats.org/officeDocument/2006/relationships/oleObject" Target="../embeddings/oleObject57.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oleObject" Target="../embeddings/oleObject54.bin"/><Relationship Id="rId9" Type="http://schemas.openxmlformats.org/officeDocument/2006/relationships/oleObject" Target="../embeddings/oleObject5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1" name="Object 9"/>
          <p:cNvGraphicFramePr>
            <a:graphicFrameLocks noChangeAspect="1"/>
          </p:cNvGraphicFramePr>
          <p:nvPr/>
        </p:nvGraphicFramePr>
        <p:xfrm>
          <a:off x="0" y="-1588"/>
          <a:ext cx="9144000" cy="6859588"/>
        </p:xfrm>
        <a:graphic>
          <a:graphicData uri="http://schemas.openxmlformats.org/presentationml/2006/ole">
            <p:oleObj spid="_x0000_s18441" name="Photo Editor Photo" r:id="rId4" imgW="9523810" imgH="7144747" progId="">
              <p:embed/>
            </p:oleObj>
          </a:graphicData>
        </a:graphic>
      </p:graphicFrame>
      <p:sp>
        <p:nvSpPr>
          <p:cNvPr id="18442" name="Text Box 10"/>
          <p:cNvSpPr txBox="1">
            <a:spLocks noChangeArrowheads="1"/>
          </p:cNvSpPr>
          <p:nvPr/>
        </p:nvSpPr>
        <p:spPr bwMode="auto">
          <a:xfrm>
            <a:off x="1524000" y="1828800"/>
            <a:ext cx="6324600" cy="822325"/>
          </a:xfrm>
          <a:prstGeom prst="rect">
            <a:avLst/>
          </a:prstGeom>
          <a:noFill/>
          <a:ln w="9525">
            <a:noFill/>
            <a:miter lim="800000"/>
            <a:headEnd/>
            <a:tailEnd/>
          </a:ln>
          <a:effectLst/>
        </p:spPr>
        <p:txBody>
          <a:bodyPr>
            <a:spAutoFit/>
          </a:bodyPr>
          <a:lstStyle/>
          <a:p>
            <a:endParaRPr lang="en-CA" sz="2400" b="1"/>
          </a:p>
          <a:p>
            <a:endParaRPr lang="en-US" sz="2400"/>
          </a:p>
        </p:txBody>
      </p:sp>
      <p:sp>
        <p:nvSpPr>
          <p:cNvPr id="18443" name="Text Box 11"/>
          <p:cNvSpPr txBox="1">
            <a:spLocks noChangeArrowheads="1"/>
          </p:cNvSpPr>
          <p:nvPr/>
        </p:nvSpPr>
        <p:spPr bwMode="auto">
          <a:xfrm>
            <a:off x="2955925" y="3694113"/>
            <a:ext cx="2759075" cy="366712"/>
          </a:xfrm>
          <a:prstGeom prst="rect">
            <a:avLst/>
          </a:prstGeom>
          <a:noFill/>
          <a:ln w="9525">
            <a:noFill/>
            <a:miter lim="800000"/>
            <a:headEnd/>
            <a:tailEnd/>
          </a:ln>
          <a:effectLst/>
        </p:spPr>
        <p:txBody>
          <a:bodyPr>
            <a:spAutoFit/>
          </a:bodyPr>
          <a:lstStyle/>
          <a:p>
            <a:endParaRPr lang="en-US"/>
          </a:p>
        </p:txBody>
      </p:sp>
      <p:sp>
        <p:nvSpPr>
          <p:cNvPr id="18444" name="Text Box 12"/>
          <p:cNvSpPr txBox="1">
            <a:spLocks noChangeArrowheads="1"/>
          </p:cNvSpPr>
          <p:nvPr/>
        </p:nvSpPr>
        <p:spPr bwMode="auto">
          <a:xfrm>
            <a:off x="2651125" y="3617913"/>
            <a:ext cx="3803650" cy="915987"/>
          </a:xfrm>
          <a:prstGeom prst="rect">
            <a:avLst/>
          </a:prstGeom>
          <a:noFill/>
          <a:ln w="9525">
            <a:noFill/>
            <a:miter lim="800000"/>
            <a:headEnd/>
            <a:tailEnd/>
          </a:ln>
          <a:effectLst/>
        </p:spPr>
        <p:txBody>
          <a:bodyPr wrap="none">
            <a:spAutoFit/>
          </a:bodyPr>
          <a:lstStyle/>
          <a:p>
            <a:r>
              <a:rPr lang="en-US" b="1"/>
              <a:t>Steven R. A. Dods</a:t>
            </a:r>
            <a:endParaRPr lang="en-CA" b="1"/>
          </a:p>
          <a:p>
            <a:r>
              <a:rPr lang="en-US" i="1"/>
              <a:t>Optiwave Systems, 7 Capella Ct.</a:t>
            </a:r>
          </a:p>
          <a:p>
            <a:r>
              <a:rPr lang="en-US" i="1"/>
              <a:t>Ottawa, Ontario, K2E 7X1, Canada</a:t>
            </a:r>
            <a:r>
              <a:rPr lang="en-US"/>
              <a:t> </a:t>
            </a:r>
          </a:p>
        </p:txBody>
      </p:sp>
      <p:sp>
        <p:nvSpPr>
          <p:cNvPr id="18445" name="Rectangle 13"/>
          <p:cNvSpPr>
            <a:spLocks noGrp="1" noChangeArrowheads="1"/>
          </p:cNvSpPr>
          <p:nvPr>
            <p:ph type="title"/>
          </p:nvPr>
        </p:nvSpPr>
        <p:spPr>
          <a:xfrm>
            <a:off x="533400" y="1752600"/>
            <a:ext cx="8229600" cy="1143000"/>
          </a:xfrm>
        </p:spPr>
        <p:txBody>
          <a:bodyPr/>
          <a:lstStyle/>
          <a:p>
            <a:r>
              <a:rPr lang="en-US" sz="4000" b="1" dirty="0" smtClean="0">
                <a:solidFill>
                  <a:schemeClr val="tx1"/>
                </a:solidFill>
              </a:rPr>
              <a:t>Theory of Conformal Mapping Method in BPM</a:t>
            </a:r>
            <a:endParaRPr lang="en-US" sz="40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1" name="Object 9"/>
          <p:cNvGraphicFramePr>
            <a:graphicFrameLocks noChangeAspect="1"/>
          </p:cNvGraphicFramePr>
          <p:nvPr/>
        </p:nvGraphicFramePr>
        <p:xfrm>
          <a:off x="0" y="-1588"/>
          <a:ext cx="9144000" cy="6859588"/>
        </p:xfrm>
        <a:graphic>
          <a:graphicData uri="http://schemas.openxmlformats.org/presentationml/2006/ole">
            <p:oleObj spid="_x0000_s125954" name="Photo Editor Photo" r:id="rId4" imgW="9523810" imgH="7144747" progId="">
              <p:embed/>
            </p:oleObj>
          </a:graphicData>
        </a:graphic>
      </p:graphicFrame>
      <p:sp>
        <p:nvSpPr>
          <p:cNvPr id="5" name="Title 4"/>
          <p:cNvSpPr>
            <a:spLocks noGrp="1"/>
          </p:cNvSpPr>
          <p:nvPr>
            <p:ph type="title"/>
          </p:nvPr>
        </p:nvSpPr>
        <p:spPr>
          <a:xfrm>
            <a:off x="457200" y="762000"/>
            <a:ext cx="8229600" cy="1143000"/>
          </a:xfrm>
        </p:spPr>
        <p:txBody>
          <a:bodyPr/>
          <a:lstStyle/>
          <a:p>
            <a:r>
              <a:rPr lang="en-CA" dirty="0" smtClean="0"/>
              <a:t>The </a:t>
            </a:r>
            <a:r>
              <a:rPr lang="en-CA" dirty="0" err="1" smtClean="0"/>
              <a:t>Jacobian</a:t>
            </a:r>
            <a:endParaRPr lang="en-CA" dirty="0"/>
          </a:p>
        </p:txBody>
      </p:sp>
      <p:cxnSp>
        <p:nvCxnSpPr>
          <p:cNvPr id="23" name="Straight Arrow Connector 22"/>
          <p:cNvCxnSpPr/>
          <p:nvPr/>
        </p:nvCxnSpPr>
        <p:spPr>
          <a:xfrm>
            <a:off x="914400" y="3429000"/>
            <a:ext cx="53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181600" y="2819400"/>
            <a:ext cx="8382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572000" y="3505200"/>
            <a:ext cx="914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609600" y="3124200"/>
            <a:ext cx="609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a:off x="4115594" y="3047206"/>
            <a:ext cx="914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371600" y="2895600"/>
            <a:ext cx="685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a:off x="1029494" y="2551906"/>
            <a:ext cx="685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1600" y="2209800"/>
            <a:ext cx="685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714500" y="2552700"/>
            <a:ext cx="685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24000" y="2362200"/>
            <a:ext cx="453970" cy="369332"/>
          </a:xfrm>
          <a:prstGeom prst="rect">
            <a:avLst/>
          </a:prstGeom>
          <a:noFill/>
        </p:spPr>
        <p:txBody>
          <a:bodyPr wrap="none" rtlCol="0">
            <a:spAutoFit/>
          </a:bodyPr>
          <a:lstStyle/>
          <a:p>
            <a:r>
              <a:rPr lang="en-CA" dirty="0" err="1" smtClean="0"/>
              <a:t>Az</a:t>
            </a:r>
            <a:endParaRPr lang="en-CA" dirty="0"/>
          </a:p>
        </p:txBody>
      </p:sp>
      <p:cxnSp>
        <p:nvCxnSpPr>
          <p:cNvPr id="40" name="Straight Arrow Connector 39"/>
          <p:cNvCxnSpPr/>
          <p:nvPr/>
        </p:nvCxnSpPr>
        <p:spPr>
          <a:xfrm rot="5400000" flipH="1" flipV="1">
            <a:off x="4991100" y="2628900"/>
            <a:ext cx="6858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486400" y="2133600"/>
            <a:ext cx="838200" cy="304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29300" y="2324100"/>
            <a:ext cx="685800" cy="3048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562600" y="2438400"/>
            <a:ext cx="501099" cy="369332"/>
          </a:xfrm>
          <a:prstGeom prst="rect">
            <a:avLst/>
          </a:prstGeom>
          <a:noFill/>
        </p:spPr>
        <p:txBody>
          <a:bodyPr wrap="none" rtlCol="0">
            <a:spAutoFit/>
          </a:bodyPr>
          <a:lstStyle/>
          <a:p>
            <a:r>
              <a:rPr lang="en-CA" dirty="0" smtClean="0"/>
              <a:t>Aw</a:t>
            </a:r>
            <a:endParaRPr lang="en-CA" dirty="0"/>
          </a:p>
        </p:txBody>
      </p:sp>
      <p:graphicFrame>
        <p:nvGraphicFramePr>
          <p:cNvPr id="51" name="Object 50"/>
          <p:cNvGraphicFramePr>
            <a:graphicFrameLocks noChangeAspect="1"/>
          </p:cNvGraphicFramePr>
          <p:nvPr/>
        </p:nvGraphicFramePr>
        <p:xfrm>
          <a:off x="1143000" y="3505200"/>
          <a:ext cx="228600" cy="251460"/>
        </p:xfrm>
        <a:graphic>
          <a:graphicData uri="http://schemas.openxmlformats.org/presentationml/2006/ole">
            <p:oleObj spid="_x0000_s125960" name="Equation" r:id="rId5" imgW="126720" imgH="139680" progId="Equation.3">
              <p:embed/>
            </p:oleObj>
          </a:graphicData>
        </a:graphic>
      </p:graphicFrame>
      <p:graphicFrame>
        <p:nvGraphicFramePr>
          <p:cNvPr id="125961" name="Object 9"/>
          <p:cNvGraphicFramePr>
            <a:graphicFrameLocks noChangeAspect="1"/>
          </p:cNvGraphicFramePr>
          <p:nvPr/>
        </p:nvGraphicFramePr>
        <p:xfrm>
          <a:off x="533400" y="2743200"/>
          <a:ext cx="250825" cy="296863"/>
        </p:xfrm>
        <a:graphic>
          <a:graphicData uri="http://schemas.openxmlformats.org/presentationml/2006/ole">
            <p:oleObj spid="_x0000_s125961" name="Equation" r:id="rId6" imgW="139680" imgH="164880" progId="Equation.3">
              <p:embed/>
            </p:oleObj>
          </a:graphicData>
        </a:graphic>
      </p:graphicFrame>
      <p:graphicFrame>
        <p:nvGraphicFramePr>
          <p:cNvPr id="125962" name="Object 10"/>
          <p:cNvGraphicFramePr>
            <a:graphicFrameLocks noChangeAspect="1"/>
          </p:cNvGraphicFramePr>
          <p:nvPr/>
        </p:nvGraphicFramePr>
        <p:xfrm>
          <a:off x="5257800" y="3657600"/>
          <a:ext cx="228600" cy="250825"/>
        </p:xfrm>
        <a:graphic>
          <a:graphicData uri="http://schemas.openxmlformats.org/presentationml/2006/ole">
            <p:oleObj spid="_x0000_s125962" name="Equation" r:id="rId7" imgW="126720" imgH="139680" progId="Equation.3">
              <p:embed/>
            </p:oleObj>
          </a:graphicData>
        </a:graphic>
      </p:graphicFrame>
      <p:graphicFrame>
        <p:nvGraphicFramePr>
          <p:cNvPr id="125963" name="Object 11"/>
          <p:cNvGraphicFramePr>
            <a:graphicFrameLocks noChangeAspect="1"/>
          </p:cNvGraphicFramePr>
          <p:nvPr/>
        </p:nvGraphicFramePr>
        <p:xfrm>
          <a:off x="4202113" y="2590800"/>
          <a:ext cx="206375" cy="250825"/>
        </p:xfrm>
        <a:graphic>
          <a:graphicData uri="http://schemas.openxmlformats.org/presentationml/2006/ole">
            <p:oleObj spid="_x0000_s125963" name="Equation" r:id="rId8" imgW="114120" imgH="139680" progId="Equation.3">
              <p:embed/>
            </p:oleObj>
          </a:graphicData>
        </a:graphic>
      </p:graphicFrame>
      <p:graphicFrame>
        <p:nvGraphicFramePr>
          <p:cNvPr id="52" name="Object 51"/>
          <p:cNvGraphicFramePr>
            <a:graphicFrameLocks noChangeAspect="1"/>
          </p:cNvGraphicFramePr>
          <p:nvPr/>
        </p:nvGraphicFramePr>
        <p:xfrm>
          <a:off x="304800" y="2286000"/>
          <a:ext cx="1009650" cy="342900"/>
        </p:xfrm>
        <a:graphic>
          <a:graphicData uri="http://schemas.openxmlformats.org/presentationml/2006/ole">
            <p:oleObj spid="_x0000_s125964" name="Equation" r:id="rId9" imgW="672840" imgH="228600" progId="Equation.3">
              <p:embed/>
            </p:oleObj>
          </a:graphicData>
        </a:graphic>
      </p:graphicFrame>
      <p:graphicFrame>
        <p:nvGraphicFramePr>
          <p:cNvPr id="125965" name="Object 13"/>
          <p:cNvGraphicFramePr>
            <a:graphicFrameLocks noChangeAspect="1"/>
          </p:cNvGraphicFramePr>
          <p:nvPr/>
        </p:nvGraphicFramePr>
        <p:xfrm>
          <a:off x="1600200" y="2971800"/>
          <a:ext cx="971550" cy="304800"/>
        </p:xfrm>
        <a:graphic>
          <a:graphicData uri="http://schemas.openxmlformats.org/presentationml/2006/ole">
            <p:oleObj spid="_x0000_s125965" name="Equation" r:id="rId10" imgW="647640" imgH="203040" progId="Equation.3">
              <p:embed/>
            </p:oleObj>
          </a:graphicData>
        </a:graphic>
      </p:graphicFrame>
      <p:graphicFrame>
        <p:nvGraphicFramePr>
          <p:cNvPr id="125966" name="Object 14"/>
          <p:cNvGraphicFramePr>
            <a:graphicFrameLocks noChangeAspect="1"/>
          </p:cNvGraphicFramePr>
          <p:nvPr/>
        </p:nvGraphicFramePr>
        <p:xfrm>
          <a:off x="6029325" y="3000375"/>
          <a:ext cx="190500" cy="247650"/>
        </p:xfrm>
        <a:graphic>
          <a:graphicData uri="http://schemas.openxmlformats.org/presentationml/2006/ole">
            <p:oleObj spid="_x0000_s125966" name="Equation" r:id="rId11" imgW="126720" imgH="164880" progId="Equation.3">
              <p:embed/>
            </p:oleObj>
          </a:graphicData>
        </a:graphic>
      </p:graphicFrame>
      <p:graphicFrame>
        <p:nvGraphicFramePr>
          <p:cNvPr id="125967" name="Object 15"/>
          <p:cNvGraphicFramePr>
            <a:graphicFrameLocks noChangeAspect="1"/>
          </p:cNvGraphicFramePr>
          <p:nvPr/>
        </p:nvGraphicFramePr>
        <p:xfrm>
          <a:off x="5095875" y="2333625"/>
          <a:ext cx="209550" cy="304800"/>
        </p:xfrm>
        <a:graphic>
          <a:graphicData uri="http://schemas.openxmlformats.org/presentationml/2006/ole">
            <p:oleObj spid="_x0000_s125967" name="Equation" r:id="rId12" imgW="139680" imgH="203040" progId="Equation.3">
              <p:embed/>
            </p:oleObj>
          </a:graphicData>
        </a:graphic>
      </p:graphicFrame>
      <p:graphicFrame>
        <p:nvGraphicFramePr>
          <p:cNvPr id="125968" name="Object 16"/>
          <p:cNvGraphicFramePr>
            <a:graphicFrameLocks noChangeAspect="1"/>
          </p:cNvGraphicFramePr>
          <p:nvPr/>
        </p:nvGraphicFramePr>
        <p:xfrm>
          <a:off x="6705600" y="2133600"/>
          <a:ext cx="1485900" cy="342900"/>
        </p:xfrm>
        <a:graphic>
          <a:graphicData uri="http://schemas.openxmlformats.org/presentationml/2006/ole">
            <p:oleObj spid="_x0000_s125968" name="Equation" r:id="rId13" imgW="990360" imgH="228600" progId="Equation.3">
              <p:embed/>
            </p:oleObj>
          </a:graphicData>
        </a:graphic>
      </p:graphicFrame>
      <p:graphicFrame>
        <p:nvGraphicFramePr>
          <p:cNvPr id="125969" name="Object 17"/>
          <p:cNvGraphicFramePr>
            <a:graphicFrameLocks noChangeAspect="1"/>
          </p:cNvGraphicFramePr>
          <p:nvPr/>
        </p:nvGraphicFramePr>
        <p:xfrm>
          <a:off x="6705600" y="2590800"/>
          <a:ext cx="1504950" cy="381000"/>
        </p:xfrm>
        <a:graphic>
          <a:graphicData uri="http://schemas.openxmlformats.org/presentationml/2006/ole">
            <p:oleObj spid="_x0000_s125969" name="Equation" r:id="rId14" imgW="1002960" imgH="253800" progId="Equation.3">
              <p:embed/>
            </p:oleObj>
          </a:graphicData>
        </a:graphic>
      </p:graphicFrame>
      <p:graphicFrame>
        <p:nvGraphicFramePr>
          <p:cNvPr id="57" name="Object 56"/>
          <p:cNvGraphicFramePr>
            <a:graphicFrameLocks noChangeAspect="1"/>
          </p:cNvGraphicFramePr>
          <p:nvPr/>
        </p:nvGraphicFramePr>
        <p:xfrm>
          <a:off x="646113" y="3886200"/>
          <a:ext cx="7842250" cy="1012825"/>
        </p:xfrm>
        <a:graphic>
          <a:graphicData uri="http://schemas.openxmlformats.org/presentationml/2006/ole">
            <p:oleObj spid="_x0000_s125971" name="Equation" r:id="rId15" imgW="3733560" imgH="482400" progId="Equation.3">
              <p:embed/>
            </p:oleObj>
          </a:graphicData>
        </a:graphic>
      </p:graphicFrame>
      <p:graphicFrame>
        <p:nvGraphicFramePr>
          <p:cNvPr id="30" name="Object 29"/>
          <p:cNvGraphicFramePr>
            <a:graphicFrameLocks noChangeAspect="1"/>
          </p:cNvGraphicFramePr>
          <p:nvPr/>
        </p:nvGraphicFramePr>
        <p:xfrm>
          <a:off x="3375025" y="5029200"/>
          <a:ext cx="2241550" cy="1036638"/>
        </p:xfrm>
        <a:graphic>
          <a:graphicData uri="http://schemas.openxmlformats.org/presentationml/2006/ole">
            <p:oleObj spid="_x0000_s125972" name="Equation" r:id="rId16" imgW="850680" imgH="393480" progId="Equation.3">
              <p:embed/>
            </p:oleObj>
          </a:graphicData>
        </a:graphic>
      </p:graphicFrame>
      <p:sp>
        <p:nvSpPr>
          <p:cNvPr id="32" name="TextBox 31"/>
          <p:cNvSpPr txBox="1"/>
          <p:nvPr/>
        </p:nvSpPr>
        <p:spPr>
          <a:xfrm>
            <a:off x="1981200" y="5334000"/>
            <a:ext cx="1184940" cy="369332"/>
          </a:xfrm>
          <a:prstGeom prst="rect">
            <a:avLst/>
          </a:prstGeom>
          <a:noFill/>
        </p:spPr>
        <p:txBody>
          <a:bodyPr wrap="none" rtlCol="0">
            <a:spAutoFit/>
          </a:bodyPr>
          <a:lstStyle/>
          <a:p>
            <a:r>
              <a:rPr lang="en-CA" dirty="0" smtClean="0"/>
              <a:t>Therefore</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1" name="Object 9"/>
          <p:cNvGraphicFramePr>
            <a:graphicFrameLocks noChangeAspect="1"/>
          </p:cNvGraphicFramePr>
          <p:nvPr/>
        </p:nvGraphicFramePr>
        <p:xfrm>
          <a:off x="0" y="-1588"/>
          <a:ext cx="9144000" cy="6859588"/>
        </p:xfrm>
        <a:graphic>
          <a:graphicData uri="http://schemas.openxmlformats.org/presentationml/2006/ole">
            <p:oleObj spid="_x0000_s128002" name="Photo Editor Photo" r:id="rId4" imgW="9523810" imgH="7144747" progId="">
              <p:embed/>
            </p:oleObj>
          </a:graphicData>
        </a:graphic>
      </p:graphicFrame>
      <p:sp>
        <p:nvSpPr>
          <p:cNvPr id="5" name="Title 4"/>
          <p:cNvSpPr>
            <a:spLocks noGrp="1"/>
          </p:cNvSpPr>
          <p:nvPr>
            <p:ph type="title"/>
          </p:nvPr>
        </p:nvSpPr>
        <p:spPr>
          <a:xfrm>
            <a:off x="457200" y="762000"/>
            <a:ext cx="8229600" cy="1143000"/>
          </a:xfrm>
        </p:spPr>
        <p:txBody>
          <a:bodyPr/>
          <a:lstStyle/>
          <a:p>
            <a:r>
              <a:rPr lang="en-CA" dirty="0" smtClean="0"/>
              <a:t>The </a:t>
            </a:r>
            <a:r>
              <a:rPr lang="en-CA" dirty="0" smtClean="0"/>
              <a:t>inverse </a:t>
            </a:r>
            <a:r>
              <a:rPr lang="en-CA" dirty="0" err="1" smtClean="0"/>
              <a:t>Jacobian</a:t>
            </a:r>
            <a:endParaRPr lang="en-CA" dirty="0"/>
          </a:p>
        </p:txBody>
      </p:sp>
      <p:cxnSp>
        <p:nvCxnSpPr>
          <p:cNvPr id="23" name="Straight Arrow Connector 22"/>
          <p:cNvCxnSpPr/>
          <p:nvPr/>
        </p:nvCxnSpPr>
        <p:spPr>
          <a:xfrm>
            <a:off x="914400" y="3429000"/>
            <a:ext cx="53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181600" y="2819400"/>
            <a:ext cx="8382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572000" y="3505200"/>
            <a:ext cx="914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609600" y="3124200"/>
            <a:ext cx="609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a:off x="4115594" y="3047206"/>
            <a:ext cx="914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371600" y="2895600"/>
            <a:ext cx="685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a:off x="1029494" y="2551906"/>
            <a:ext cx="685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1600" y="2209800"/>
            <a:ext cx="685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714500" y="2552700"/>
            <a:ext cx="685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24000" y="2362200"/>
            <a:ext cx="501099" cy="369332"/>
          </a:xfrm>
          <a:prstGeom prst="rect">
            <a:avLst/>
          </a:prstGeom>
          <a:noFill/>
        </p:spPr>
        <p:txBody>
          <a:bodyPr wrap="none" rtlCol="0">
            <a:spAutoFit/>
          </a:bodyPr>
          <a:lstStyle/>
          <a:p>
            <a:r>
              <a:rPr lang="en-CA" dirty="0" smtClean="0"/>
              <a:t>Aw</a:t>
            </a:r>
            <a:endParaRPr lang="en-CA" dirty="0"/>
          </a:p>
        </p:txBody>
      </p:sp>
      <p:cxnSp>
        <p:nvCxnSpPr>
          <p:cNvPr id="40" name="Straight Arrow Connector 39"/>
          <p:cNvCxnSpPr/>
          <p:nvPr/>
        </p:nvCxnSpPr>
        <p:spPr>
          <a:xfrm rot="5400000" flipH="1" flipV="1">
            <a:off x="4991100" y="2628900"/>
            <a:ext cx="6858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486400" y="2133600"/>
            <a:ext cx="838200" cy="304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29300" y="2324100"/>
            <a:ext cx="685800" cy="3048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562600" y="2438400"/>
            <a:ext cx="453970" cy="369332"/>
          </a:xfrm>
          <a:prstGeom prst="rect">
            <a:avLst/>
          </a:prstGeom>
          <a:noFill/>
        </p:spPr>
        <p:txBody>
          <a:bodyPr wrap="none" rtlCol="0">
            <a:spAutoFit/>
          </a:bodyPr>
          <a:lstStyle/>
          <a:p>
            <a:r>
              <a:rPr lang="en-CA" dirty="0" err="1" smtClean="0"/>
              <a:t>Az</a:t>
            </a:r>
            <a:endParaRPr lang="en-CA" dirty="0"/>
          </a:p>
        </p:txBody>
      </p:sp>
      <p:graphicFrame>
        <p:nvGraphicFramePr>
          <p:cNvPr id="51" name="Object 50"/>
          <p:cNvGraphicFramePr>
            <a:graphicFrameLocks noChangeAspect="1"/>
          </p:cNvGraphicFramePr>
          <p:nvPr/>
        </p:nvGraphicFramePr>
        <p:xfrm>
          <a:off x="5029200" y="3581400"/>
          <a:ext cx="228600" cy="251460"/>
        </p:xfrm>
        <a:graphic>
          <a:graphicData uri="http://schemas.openxmlformats.org/presentationml/2006/ole">
            <p:oleObj spid="_x0000_s128003" name="Equation" r:id="rId5" imgW="126720" imgH="139680" progId="Equation.3">
              <p:embed/>
            </p:oleObj>
          </a:graphicData>
        </a:graphic>
      </p:graphicFrame>
      <p:graphicFrame>
        <p:nvGraphicFramePr>
          <p:cNvPr id="125961" name="Object 9"/>
          <p:cNvGraphicFramePr>
            <a:graphicFrameLocks noChangeAspect="1"/>
          </p:cNvGraphicFramePr>
          <p:nvPr/>
        </p:nvGraphicFramePr>
        <p:xfrm>
          <a:off x="4191000" y="2895600"/>
          <a:ext cx="250825" cy="296863"/>
        </p:xfrm>
        <a:graphic>
          <a:graphicData uri="http://schemas.openxmlformats.org/presentationml/2006/ole">
            <p:oleObj spid="_x0000_s128004" name="Equation" r:id="rId6" imgW="139680" imgH="164880" progId="Equation.3">
              <p:embed/>
            </p:oleObj>
          </a:graphicData>
        </a:graphic>
      </p:graphicFrame>
      <p:graphicFrame>
        <p:nvGraphicFramePr>
          <p:cNvPr id="125962" name="Object 10"/>
          <p:cNvGraphicFramePr>
            <a:graphicFrameLocks noChangeAspect="1"/>
          </p:cNvGraphicFramePr>
          <p:nvPr/>
        </p:nvGraphicFramePr>
        <p:xfrm>
          <a:off x="1219200" y="3505200"/>
          <a:ext cx="228600" cy="250825"/>
        </p:xfrm>
        <a:graphic>
          <a:graphicData uri="http://schemas.openxmlformats.org/presentationml/2006/ole">
            <p:oleObj spid="_x0000_s128005" name="Equation" r:id="rId7" imgW="126720" imgH="139680" progId="Equation.3">
              <p:embed/>
            </p:oleObj>
          </a:graphicData>
        </a:graphic>
      </p:graphicFrame>
      <p:graphicFrame>
        <p:nvGraphicFramePr>
          <p:cNvPr id="125963" name="Object 11"/>
          <p:cNvGraphicFramePr>
            <a:graphicFrameLocks noChangeAspect="1"/>
          </p:cNvGraphicFramePr>
          <p:nvPr/>
        </p:nvGraphicFramePr>
        <p:xfrm>
          <a:off x="533400" y="2819400"/>
          <a:ext cx="206375" cy="250825"/>
        </p:xfrm>
        <a:graphic>
          <a:graphicData uri="http://schemas.openxmlformats.org/presentationml/2006/ole">
            <p:oleObj spid="_x0000_s128006" name="Equation" r:id="rId8" imgW="114120" imgH="139680" progId="Equation.3">
              <p:embed/>
            </p:oleObj>
          </a:graphicData>
        </a:graphic>
      </p:graphicFrame>
      <p:graphicFrame>
        <p:nvGraphicFramePr>
          <p:cNvPr id="52" name="Object 51"/>
          <p:cNvGraphicFramePr>
            <a:graphicFrameLocks noChangeAspect="1"/>
          </p:cNvGraphicFramePr>
          <p:nvPr/>
        </p:nvGraphicFramePr>
        <p:xfrm>
          <a:off x="304800" y="2286000"/>
          <a:ext cx="1009650" cy="342900"/>
        </p:xfrm>
        <a:graphic>
          <a:graphicData uri="http://schemas.openxmlformats.org/presentationml/2006/ole">
            <p:oleObj spid="_x0000_s128007" name="Equation" r:id="rId9" imgW="672840" imgH="228600" progId="Equation.3">
              <p:embed/>
            </p:oleObj>
          </a:graphicData>
        </a:graphic>
      </p:graphicFrame>
      <p:graphicFrame>
        <p:nvGraphicFramePr>
          <p:cNvPr id="125965" name="Object 13"/>
          <p:cNvGraphicFramePr>
            <a:graphicFrameLocks noChangeAspect="1"/>
          </p:cNvGraphicFramePr>
          <p:nvPr/>
        </p:nvGraphicFramePr>
        <p:xfrm>
          <a:off x="1590675" y="2971800"/>
          <a:ext cx="990600" cy="304800"/>
        </p:xfrm>
        <a:graphic>
          <a:graphicData uri="http://schemas.openxmlformats.org/presentationml/2006/ole">
            <p:oleObj spid="_x0000_s128008" name="Equation" r:id="rId10" imgW="660240" imgH="203040" progId="Equation.3">
              <p:embed/>
            </p:oleObj>
          </a:graphicData>
        </a:graphic>
      </p:graphicFrame>
      <p:graphicFrame>
        <p:nvGraphicFramePr>
          <p:cNvPr id="125966" name="Object 14"/>
          <p:cNvGraphicFramePr>
            <a:graphicFrameLocks noChangeAspect="1"/>
          </p:cNvGraphicFramePr>
          <p:nvPr/>
        </p:nvGraphicFramePr>
        <p:xfrm>
          <a:off x="6029325" y="3000375"/>
          <a:ext cx="190500" cy="247650"/>
        </p:xfrm>
        <a:graphic>
          <a:graphicData uri="http://schemas.openxmlformats.org/presentationml/2006/ole">
            <p:oleObj spid="_x0000_s128009" name="Equation" r:id="rId11" imgW="126720" imgH="164880" progId="Equation.3">
              <p:embed/>
            </p:oleObj>
          </a:graphicData>
        </a:graphic>
      </p:graphicFrame>
      <p:graphicFrame>
        <p:nvGraphicFramePr>
          <p:cNvPr id="125967" name="Object 15"/>
          <p:cNvGraphicFramePr>
            <a:graphicFrameLocks noChangeAspect="1"/>
          </p:cNvGraphicFramePr>
          <p:nvPr/>
        </p:nvGraphicFramePr>
        <p:xfrm>
          <a:off x="5095875" y="2333625"/>
          <a:ext cx="209550" cy="304800"/>
        </p:xfrm>
        <a:graphic>
          <a:graphicData uri="http://schemas.openxmlformats.org/presentationml/2006/ole">
            <p:oleObj spid="_x0000_s128010" name="Equation" r:id="rId12" imgW="139680" imgH="203040" progId="Equation.3">
              <p:embed/>
            </p:oleObj>
          </a:graphicData>
        </a:graphic>
      </p:graphicFrame>
      <p:graphicFrame>
        <p:nvGraphicFramePr>
          <p:cNvPr id="125968" name="Object 16"/>
          <p:cNvGraphicFramePr>
            <a:graphicFrameLocks noChangeAspect="1"/>
          </p:cNvGraphicFramePr>
          <p:nvPr/>
        </p:nvGraphicFramePr>
        <p:xfrm>
          <a:off x="6686550" y="2133600"/>
          <a:ext cx="1524000" cy="342900"/>
        </p:xfrm>
        <a:graphic>
          <a:graphicData uri="http://schemas.openxmlformats.org/presentationml/2006/ole">
            <p:oleObj spid="_x0000_s128011" name="Equation" r:id="rId13" imgW="1015920" imgH="228600" progId="Equation.3">
              <p:embed/>
            </p:oleObj>
          </a:graphicData>
        </a:graphic>
      </p:graphicFrame>
      <p:graphicFrame>
        <p:nvGraphicFramePr>
          <p:cNvPr id="125969" name="Object 17"/>
          <p:cNvGraphicFramePr>
            <a:graphicFrameLocks noChangeAspect="1"/>
          </p:cNvGraphicFramePr>
          <p:nvPr/>
        </p:nvGraphicFramePr>
        <p:xfrm>
          <a:off x="6705600" y="2600325"/>
          <a:ext cx="1504950" cy="361950"/>
        </p:xfrm>
        <a:graphic>
          <a:graphicData uri="http://schemas.openxmlformats.org/presentationml/2006/ole">
            <p:oleObj spid="_x0000_s128012" name="Equation" r:id="rId14" imgW="1002960" imgH="241200" progId="Equation.3">
              <p:embed/>
            </p:oleObj>
          </a:graphicData>
        </a:graphic>
      </p:graphicFrame>
      <p:graphicFrame>
        <p:nvGraphicFramePr>
          <p:cNvPr id="57" name="Object 56"/>
          <p:cNvGraphicFramePr>
            <a:graphicFrameLocks noChangeAspect="1"/>
          </p:cNvGraphicFramePr>
          <p:nvPr/>
        </p:nvGraphicFramePr>
        <p:xfrm>
          <a:off x="1100138" y="3886200"/>
          <a:ext cx="6934200" cy="1012825"/>
        </p:xfrm>
        <a:graphic>
          <a:graphicData uri="http://schemas.openxmlformats.org/presentationml/2006/ole">
            <p:oleObj spid="_x0000_s128013" name="Equation" r:id="rId15" imgW="3301920" imgH="482400" progId="Equation.3">
              <p:embed/>
            </p:oleObj>
          </a:graphicData>
        </a:graphic>
      </p:graphicFrame>
      <p:graphicFrame>
        <p:nvGraphicFramePr>
          <p:cNvPr id="30" name="Object 29"/>
          <p:cNvGraphicFramePr>
            <a:graphicFrameLocks noChangeAspect="1"/>
          </p:cNvGraphicFramePr>
          <p:nvPr/>
        </p:nvGraphicFramePr>
        <p:xfrm>
          <a:off x="2438400" y="4876800"/>
          <a:ext cx="1833563" cy="1494632"/>
        </p:xfrm>
        <a:graphic>
          <a:graphicData uri="http://schemas.openxmlformats.org/presentationml/2006/ole">
            <p:oleObj spid="_x0000_s128014" name="Equation" r:id="rId16" imgW="965160" imgH="787320" progId="Equation.3">
              <p:embed/>
            </p:oleObj>
          </a:graphicData>
        </a:graphic>
      </p:graphicFrame>
      <p:sp>
        <p:nvSpPr>
          <p:cNvPr id="32" name="TextBox 31"/>
          <p:cNvSpPr txBox="1"/>
          <p:nvPr/>
        </p:nvSpPr>
        <p:spPr>
          <a:xfrm>
            <a:off x="990600" y="5334000"/>
            <a:ext cx="1184940" cy="369332"/>
          </a:xfrm>
          <a:prstGeom prst="rect">
            <a:avLst/>
          </a:prstGeom>
          <a:noFill/>
        </p:spPr>
        <p:txBody>
          <a:bodyPr wrap="none" rtlCol="0">
            <a:spAutoFit/>
          </a:bodyPr>
          <a:lstStyle/>
          <a:p>
            <a:r>
              <a:rPr lang="en-CA" dirty="0" smtClean="0"/>
              <a:t>Therefore</a:t>
            </a: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1" name="Object 9"/>
          <p:cNvGraphicFramePr>
            <a:graphicFrameLocks noChangeAspect="1"/>
          </p:cNvGraphicFramePr>
          <p:nvPr/>
        </p:nvGraphicFramePr>
        <p:xfrm>
          <a:off x="0" y="0"/>
          <a:ext cx="9144000" cy="6859588"/>
        </p:xfrm>
        <a:graphic>
          <a:graphicData uri="http://schemas.openxmlformats.org/presentationml/2006/ole">
            <p:oleObj spid="_x0000_s129026" name="Photo Editor Photo" r:id="rId4" imgW="9523810" imgH="7144747" progId="">
              <p:embed/>
            </p:oleObj>
          </a:graphicData>
        </a:graphic>
      </p:graphicFrame>
      <p:sp>
        <p:nvSpPr>
          <p:cNvPr id="5" name="Title 4"/>
          <p:cNvSpPr>
            <a:spLocks noGrp="1"/>
          </p:cNvSpPr>
          <p:nvPr>
            <p:ph type="title"/>
          </p:nvPr>
        </p:nvSpPr>
        <p:spPr>
          <a:xfrm>
            <a:off x="457200" y="762000"/>
            <a:ext cx="8229600" cy="1143000"/>
          </a:xfrm>
        </p:spPr>
        <p:txBody>
          <a:bodyPr/>
          <a:lstStyle/>
          <a:p>
            <a:r>
              <a:rPr lang="en-CA" dirty="0" smtClean="0"/>
              <a:t>The </a:t>
            </a:r>
            <a:r>
              <a:rPr lang="en-CA" dirty="0" smtClean="0"/>
              <a:t>conformal mapping</a:t>
            </a:r>
            <a:endParaRPr lang="en-CA" dirty="0"/>
          </a:p>
        </p:txBody>
      </p:sp>
      <p:graphicFrame>
        <p:nvGraphicFramePr>
          <p:cNvPr id="129039" name="Object 15"/>
          <p:cNvGraphicFramePr>
            <a:graphicFrameLocks noChangeAspect="1"/>
          </p:cNvGraphicFramePr>
          <p:nvPr/>
        </p:nvGraphicFramePr>
        <p:xfrm>
          <a:off x="1447800" y="2057400"/>
          <a:ext cx="1749425" cy="595313"/>
        </p:xfrm>
        <a:graphic>
          <a:graphicData uri="http://schemas.openxmlformats.org/presentationml/2006/ole">
            <p:oleObj spid="_x0000_s129039" name="Equation" r:id="rId5" imgW="596880" imgH="203040" progId="Equation.3">
              <p:embed/>
            </p:oleObj>
          </a:graphicData>
        </a:graphic>
      </p:graphicFrame>
      <p:graphicFrame>
        <p:nvGraphicFramePr>
          <p:cNvPr id="34" name="Object 33"/>
          <p:cNvGraphicFramePr>
            <a:graphicFrameLocks noChangeAspect="1"/>
          </p:cNvGraphicFramePr>
          <p:nvPr/>
        </p:nvGraphicFramePr>
        <p:xfrm>
          <a:off x="3581400" y="2133600"/>
          <a:ext cx="2637367" cy="533400"/>
        </p:xfrm>
        <a:graphic>
          <a:graphicData uri="http://schemas.openxmlformats.org/presentationml/2006/ole">
            <p:oleObj spid="_x0000_s129040" name="Equation" r:id="rId6" imgW="1130040" imgH="228600" progId="Equation.3">
              <p:embed/>
            </p:oleObj>
          </a:graphicData>
        </a:graphic>
      </p:graphicFrame>
      <p:graphicFrame>
        <p:nvGraphicFramePr>
          <p:cNvPr id="36" name="Object 35"/>
          <p:cNvGraphicFramePr>
            <a:graphicFrameLocks noChangeAspect="1"/>
          </p:cNvGraphicFramePr>
          <p:nvPr/>
        </p:nvGraphicFramePr>
        <p:xfrm>
          <a:off x="1524000" y="2895599"/>
          <a:ext cx="1926172" cy="381001"/>
        </p:xfrm>
        <a:graphic>
          <a:graphicData uri="http://schemas.openxmlformats.org/presentationml/2006/ole">
            <p:oleObj spid="_x0000_s129041" name="Equation" r:id="rId7" imgW="1155600" imgH="228600" progId="Equation.3">
              <p:embed/>
            </p:oleObj>
          </a:graphicData>
        </a:graphic>
      </p:graphicFrame>
      <p:graphicFrame>
        <p:nvGraphicFramePr>
          <p:cNvPr id="37" name="Object 36"/>
          <p:cNvGraphicFramePr>
            <a:graphicFrameLocks noChangeAspect="1"/>
          </p:cNvGraphicFramePr>
          <p:nvPr/>
        </p:nvGraphicFramePr>
        <p:xfrm>
          <a:off x="3810000" y="2895600"/>
          <a:ext cx="1905000" cy="381000"/>
        </p:xfrm>
        <a:graphic>
          <a:graphicData uri="http://schemas.openxmlformats.org/presentationml/2006/ole">
            <p:oleObj spid="_x0000_s129042" name="Equation" r:id="rId8" imgW="1143000" imgH="228600" progId="Equation.3">
              <p:embed/>
            </p:oleObj>
          </a:graphicData>
        </a:graphic>
      </p:graphicFrame>
      <p:graphicFrame>
        <p:nvGraphicFramePr>
          <p:cNvPr id="129043" name="Object 19"/>
          <p:cNvGraphicFramePr>
            <a:graphicFrameLocks noChangeAspect="1"/>
          </p:cNvGraphicFramePr>
          <p:nvPr/>
        </p:nvGraphicFramePr>
        <p:xfrm>
          <a:off x="1447800" y="3429000"/>
          <a:ext cx="1925638" cy="657225"/>
        </p:xfrm>
        <a:graphic>
          <a:graphicData uri="http://schemas.openxmlformats.org/presentationml/2006/ole">
            <p:oleObj spid="_x0000_s129043" name="Equation" r:id="rId9" imgW="1155600" imgH="393480" progId="Equation.3">
              <p:embed/>
            </p:oleObj>
          </a:graphicData>
        </a:graphic>
      </p:graphicFrame>
      <p:graphicFrame>
        <p:nvGraphicFramePr>
          <p:cNvPr id="129044" name="Object 20"/>
          <p:cNvGraphicFramePr>
            <a:graphicFrameLocks noChangeAspect="1"/>
          </p:cNvGraphicFramePr>
          <p:nvPr/>
        </p:nvGraphicFramePr>
        <p:xfrm>
          <a:off x="1447800" y="4114800"/>
          <a:ext cx="1884362" cy="657225"/>
        </p:xfrm>
        <a:graphic>
          <a:graphicData uri="http://schemas.openxmlformats.org/presentationml/2006/ole">
            <p:oleObj spid="_x0000_s129044" name="Equation" r:id="rId10" imgW="1130040" imgH="393480" progId="Equation.3">
              <p:embed/>
            </p:oleObj>
          </a:graphicData>
        </a:graphic>
      </p:graphicFrame>
      <p:graphicFrame>
        <p:nvGraphicFramePr>
          <p:cNvPr id="129045" name="Object 21"/>
          <p:cNvGraphicFramePr>
            <a:graphicFrameLocks noChangeAspect="1"/>
          </p:cNvGraphicFramePr>
          <p:nvPr/>
        </p:nvGraphicFramePr>
        <p:xfrm>
          <a:off x="3886200" y="3429000"/>
          <a:ext cx="2011362" cy="657225"/>
        </p:xfrm>
        <a:graphic>
          <a:graphicData uri="http://schemas.openxmlformats.org/presentationml/2006/ole">
            <p:oleObj spid="_x0000_s129045" name="Equation" r:id="rId11" imgW="1206360" imgH="393480" progId="Equation.3">
              <p:embed/>
            </p:oleObj>
          </a:graphicData>
        </a:graphic>
      </p:graphicFrame>
      <p:graphicFrame>
        <p:nvGraphicFramePr>
          <p:cNvPr id="129046" name="Object 22"/>
          <p:cNvGraphicFramePr>
            <a:graphicFrameLocks noChangeAspect="1"/>
          </p:cNvGraphicFramePr>
          <p:nvPr/>
        </p:nvGraphicFramePr>
        <p:xfrm>
          <a:off x="3886200" y="4114800"/>
          <a:ext cx="1905000" cy="657225"/>
        </p:xfrm>
        <a:graphic>
          <a:graphicData uri="http://schemas.openxmlformats.org/presentationml/2006/ole">
            <p:oleObj spid="_x0000_s129046" name="Equation" r:id="rId12" imgW="1143000" imgH="393480" progId="Equation.3">
              <p:embed/>
            </p:oleObj>
          </a:graphicData>
        </a:graphic>
      </p:graphicFrame>
      <p:graphicFrame>
        <p:nvGraphicFramePr>
          <p:cNvPr id="129047" name="Object 23"/>
          <p:cNvGraphicFramePr>
            <a:graphicFrameLocks noChangeAspect="1"/>
          </p:cNvGraphicFramePr>
          <p:nvPr/>
        </p:nvGraphicFramePr>
        <p:xfrm>
          <a:off x="796925" y="4953000"/>
          <a:ext cx="7092950" cy="901700"/>
        </p:xfrm>
        <a:graphic>
          <a:graphicData uri="http://schemas.openxmlformats.org/presentationml/2006/ole">
            <p:oleObj spid="_x0000_s129047" name="Equation" r:id="rId13" imgW="3797280" imgH="482400" progId="Equation.3">
              <p:embed/>
            </p:oleObj>
          </a:graphicData>
        </a:graphic>
      </p:graphicFrame>
      <p:graphicFrame>
        <p:nvGraphicFramePr>
          <p:cNvPr id="41" name="Object 40"/>
          <p:cNvGraphicFramePr>
            <a:graphicFrameLocks noChangeAspect="1"/>
          </p:cNvGraphicFramePr>
          <p:nvPr/>
        </p:nvGraphicFramePr>
        <p:xfrm>
          <a:off x="4724400" y="5867400"/>
          <a:ext cx="1143000" cy="706582"/>
        </p:xfrm>
        <a:graphic>
          <a:graphicData uri="http://schemas.openxmlformats.org/presentationml/2006/ole">
            <p:oleObj spid="_x0000_s129048" name="Equation" r:id="rId14" imgW="698400" imgH="431640" progId="Equation.3">
              <p:embed/>
            </p:oleObj>
          </a:graphicData>
        </a:graphic>
      </p:graphicFrame>
      <p:graphicFrame>
        <p:nvGraphicFramePr>
          <p:cNvPr id="42" name="Object 41"/>
          <p:cNvGraphicFramePr>
            <a:graphicFrameLocks noChangeAspect="1"/>
          </p:cNvGraphicFramePr>
          <p:nvPr/>
        </p:nvGraphicFramePr>
        <p:xfrm>
          <a:off x="1600200" y="6019800"/>
          <a:ext cx="304800" cy="348343"/>
        </p:xfrm>
        <a:graphic>
          <a:graphicData uri="http://schemas.openxmlformats.org/presentationml/2006/ole">
            <p:oleObj spid="_x0000_s129049" name="Equation" r:id="rId15" imgW="177480" imgH="203040" progId="Equation.3">
              <p:embed/>
            </p:oleObj>
          </a:graphicData>
        </a:graphic>
      </p:graphicFrame>
      <p:sp>
        <p:nvSpPr>
          <p:cNvPr id="43" name="TextBox 42"/>
          <p:cNvSpPr txBox="1"/>
          <p:nvPr/>
        </p:nvSpPr>
        <p:spPr>
          <a:xfrm>
            <a:off x="990600" y="6019800"/>
            <a:ext cx="466794" cy="369332"/>
          </a:xfrm>
          <a:prstGeom prst="rect">
            <a:avLst/>
          </a:prstGeom>
          <a:noFill/>
        </p:spPr>
        <p:txBody>
          <a:bodyPr wrap="none" rtlCol="0">
            <a:spAutoFit/>
          </a:bodyPr>
          <a:lstStyle/>
          <a:p>
            <a:r>
              <a:rPr lang="en-CA" dirty="0" smtClean="0"/>
              <a:t>So</a:t>
            </a:r>
            <a:endParaRPr lang="en-CA" dirty="0"/>
          </a:p>
        </p:txBody>
      </p:sp>
      <p:sp>
        <p:nvSpPr>
          <p:cNvPr id="44" name="TextBox 43"/>
          <p:cNvSpPr txBox="1"/>
          <p:nvPr/>
        </p:nvSpPr>
        <p:spPr>
          <a:xfrm>
            <a:off x="2057400" y="6019800"/>
            <a:ext cx="2646878" cy="369332"/>
          </a:xfrm>
          <a:prstGeom prst="rect">
            <a:avLst/>
          </a:prstGeom>
          <a:noFill/>
        </p:spPr>
        <p:txBody>
          <a:bodyPr wrap="none" rtlCol="0">
            <a:spAutoFit/>
          </a:bodyPr>
          <a:lstStyle/>
          <a:p>
            <a:r>
              <a:rPr lang="en-CA" dirty="0" smtClean="0"/>
              <a:t>Should be replaced with</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1" name="Object 9"/>
          <p:cNvGraphicFramePr>
            <a:graphicFrameLocks noChangeAspect="1"/>
          </p:cNvGraphicFramePr>
          <p:nvPr/>
        </p:nvGraphicFramePr>
        <p:xfrm>
          <a:off x="0" y="-1588"/>
          <a:ext cx="9144000" cy="6859588"/>
        </p:xfrm>
        <a:graphic>
          <a:graphicData uri="http://schemas.openxmlformats.org/presentationml/2006/ole">
            <p:oleObj spid="_x0000_s109570" name="Photo Editor Photo" r:id="rId4" imgW="9523810" imgH="7144747" progId="">
              <p:embed/>
            </p:oleObj>
          </a:graphicData>
        </a:graphic>
      </p:graphicFrame>
      <p:sp>
        <p:nvSpPr>
          <p:cNvPr id="18442" name="Text Box 10"/>
          <p:cNvSpPr txBox="1">
            <a:spLocks noChangeArrowheads="1"/>
          </p:cNvSpPr>
          <p:nvPr/>
        </p:nvSpPr>
        <p:spPr bwMode="auto">
          <a:xfrm>
            <a:off x="1524000" y="1828800"/>
            <a:ext cx="6324600" cy="822325"/>
          </a:xfrm>
          <a:prstGeom prst="rect">
            <a:avLst/>
          </a:prstGeom>
          <a:noFill/>
          <a:ln w="9525">
            <a:noFill/>
            <a:miter lim="800000"/>
            <a:headEnd/>
            <a:tailEnd/>
          </a:ln>
          <a:effectLst/>
        </p:spPr>
        <p:txBody>
          <a:bodyPr>
            <a:spAutoFit/>
          </a:bodyPr>
          <a:lstStyle/>
          <a:p>
            <a:endParaRPr lang="en-CA" sz="2400" b="1"/>
          </a:p>
          <a:p>
            <a:endParaRPr lang="en-US" sz="2400"/>
          </a:p>
        </p:txBody>
      </p:sp>
      <p:sp>
        <p:nvSpPr>
          <p:cNvPr id="18443" name="Text Box 11"/>
          <p:cNvSpPr txBox="1">
            <a:spLocks noChangeArrowheads="1"/>
          </p:cNvSpPr>
          <p:nvPr/>
        </p:nvSpPr>
        <p:spPr bwMode="auto">
          <a:xfrm>
            <a:off x="2955925" y="3694113"/>
            <a:ext cx="2759075" cy="366712"/>
          </a:xfrm>
          <a:prstGeom prst="rect">
            <a:avLst/>
          </a:prstGeom>
          <a:noFill/>
          <a:ln w="9525">
            <a:noFill/>
            <a:miter lim="800000"/>
            <a:headEnd/>
            <a:tailEnd/>
          </a:ln>
          <a:effectLst/>
        </p:spPr>
        <p:txBody>
          <a:bodyPr>
            <a:spAutoFit/>
          </a:bodyPr>
          <a:lstStyle/>
          <a:p>
            <a:endParaRPr lang="en-US"/>
          </a:p>
        </p:txBody>
      </p:sp>
      <p:pic>
        <p:nvPicPr>
          <p:cNvPr id="109571" name="Picture 3"/>
          <p:cNvPicPr>
            <a:picLocks noChangeAspect="1" noChangeArrowheads="1"/>
          </p:cNvPicPr>
          <p:nvPr/>
        </p:nvPicPr>
        <p:blipFill>
          <a:blip r:embed="rId5" cstate="print"/>
          <a:srcRect/>
          <a:stretch>
            <a:fillRect/>
          </a:stretch>
        </p:blipFill>
        <p:spPr bwMode="auto">
          <a:xfrm>
            <a:off x="1295400" y="2286000"/>
            <a:ext cx="6139543" cy="4027109"/>
          </a:xfrm>
          <a:prstGeom prst="rect">
            <a:avLst/>
          </a:prstGeom>
          <a:noFill/>
          <a:ln w="9525">
            <a:noFill/>
            <a:miter lim="800000"/>
            <a:headEnd/>
            <a:tailEnd/>
          </a:ln>
        </p:spPr>
      </p:pic>
      <p:sp>
        <p:nvSpPr>
          <p:cNvPr id="25" name="Bent Arrow 24"/>
          <p:cNvSpPr/>
          <p:nvPr/>
        </p:nvSpPr>
        <p:spPr>
          <a:xfrm flipH="1" flipV="1">
            <a:off x="5562600" y="5638800"/>
            <a:ext cx="609600"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6" name="TextBox 25"/>
          <p:cNvSpPr txBox="1"/>
          <p:nvPr/>
        </p:nvSpPr>
        <p:spPr>
          <a:xfrm>
            <a:off x="5486400" y="5029200"/>
            <a:ext cx="2822247" cy="646331"/>
          </a:xfrm>
          <a:prstGeom prst="rect">
            <a:avLst/>
          </a:prstGeom>
          <a:noFill/>
        </p:spPr>
        <p:txBody>
          <a:bodyPr wrap="none" rtlCol="0">
            <a:spAutoFit/>
          </a:bodyPr>
          <a:lstStyle/>
          <a:p>
            <a:r>
              <a:rPr lang="en-CA" dirty="0" smtClean="0"/>
              <a:t>Simulation not accurate</a:t>
            </a:r>
          </a:p>
          <a:p>
            <a:r>
              <a:rPr lang="en-CA" dirty="0" smtClean="0"/>
              <a:t>here: propagation off-axis</a:t>
            </a:r>
            <a:endParaRPr lang="en-CA" dirty="0"/>
          </a:p>
        </p:txBody>
      </p:sp>
      <p:cxnSp>
        <p:nvCxnSpPr>
          <p:cNvPr id="28" name="Straight Arrow Connector 27"/>
          <p:cNvCxnSpPr/>
          <p:nvPr/>
        </p:nvCxnSpPr>
        <p:spPr>
          <a:xfrm>
            <a:off x="1981200" y="4343400"/>
            <a:ext cx="4343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4991100" y="6057900"/>
            <a:ext cx="762000" cy="2286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334000" y="3352800"/>
            <a:ext cx="1390189" cy="369332"/>
          </a:xfrm>
          <a:prstGeom prst="rect">
            <a:avLst/>
          </a:prstGeom>
          <a:noFill/>
        </p:spPr>
        <p:txBody>
          <a:bodyPr wrap="none" rtlCol="0">
            <a:spAutoFit/>
          </a:bodyPr>
          <a:lstStyle/>
          <a:p>
            <a:r>
              <a:rPr lang="en-CA" dirty="0" smtClean="0"/>
              <a:t>Optical Axis</a:t>
            </a:r>
            <a:endParaRPr lang="en-CA" dirty="0"/>
          </a:p>
        </p:txBody>
      </p:sp>
      <p:sp>
        <p:nvSpPr>
          <p:cNvPr id="35" name="Title 34"/>
          <p:cNvSpPr>
            <a:spLocks noGrp="1"/>
          </p:cNvSpPr>
          <p:nvPr>
            <p:ph type="title"/>
          </p:nvPr>
        </p:nvSpPr>
        <p:spPr>
          <a:xfrm>
            <a:off x="457200" y="990600"/>
            <a:ext cx="8229600" cy="1143000"/>
          </a:xfrm>
        </p:spPr>
        <p:txBody>
          <a:bodyPr/>
          <a:lstStyle/>
          <a:p>
            <a:r>
              <a:rPr lang="en-CA" dirty="0" smtClean="0"/>
              <a:t>BPM Simulation of bent waveguide</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1" name="Object 9"/>
          <p:cNvGraphicFramePr>
            <a:graphicFrameLocks noChangeAspect="1"/>
          </p:cNvGraphicFramePr>
          <p:nvPr/>
        </p:nvGraphicFramePr>
        <p:xfrm>
          <a:off x="0" y="-1588"/>
          <a:ext cx="9144000" cy="6859588"/>
        </p:xfrm>
        <a:graphic>
          <a:graphicData uri="http://schemas.openxmlformats.org/presentationml/2006/ole">
            <p:oleObj spid="_x0000_s110594" name="Photo Editor Photo" r:id="rId4" imgW="9523810" imgH="7144747" progId="">
              <p:embed/>
            </p:oleObj>
          </a:graphicData>
        </a:graphic>
      </p:graphicFrame>
      <p:sp>
        <p:nvSpPr>
          <p:cNvPr id="18442" name="Text Box 10"/>
          <p:cNvSpPr txBox="1">
            <a:spLocks noChangeArrowheads="1"/>
          </p:cNvSpPr>
          <p:nvPr/>
        </p:nvSpPr>
        <p:spPr bwMode="auto">
          <a:xfrm>
            <a:off x="1524000" y="1828800"/>
            <a:ext cx="6324600" cy="822325"/>
          </a:xfrm>
          <a:prstGeom prst="rect">
            <a:avLst/>
          </a:prstGeom>
          <a:noFill/>
          <a:ln w="9525">
            <a:noFill/>
            <a:miter lim="800000"/>
            <a:headEnd/>
            <a:tailEnd/>
          </a:ln>
          <a:effectLst/>
        </p:spPr>
        <p:txBody>
          <a:bodyPr>
            <a:spAutoFit/>
          </a:bodyPr>
          <a:lstStyle/>
          <a:p>
            <a:endParaRPr lang="en-CA" sz="2400" b="1"/>
          </a:p>
          <a:p>
            <a:endParaRPr lang="en-US" sz="2400"/>
          </a:p>
        </p:txBody>
      </p:sp>
      <p:sp>
        <p:nvSpPr>
          <p:cNvPr id="18443" name="Text Box 11"/>
          <p:cNvSpPr txBox="1">
            <a:spLocks noChangeArrowheads="1"/>
          </p:cNvSpPr>
          <p:nvPr/>
        </p:nvSpPr>
        <p:spPr bwMode="auto">
          <a:xfrm>
            <a:off x="2955925" y="3694113"/>
            <a:ext cx="2759075" cy="366712"/>
          </a:xfrm>
          <a:prstGeom prst="rect">
            <a:avLst/>
          </a:prstGeom>
          <a:noFill/>
          <a:ln w="9525">
            <a:noFill/>
            <a:miter lim="800000"/>
            <a:headEnd/>
            <a:tailEnd/>
          </a:ln>
          <a:effectLst/>
        </p:spPr>
        <p:txBody>
          <a:bodyPr>
            <a:spAutoFit/>
          </a:bodyPr>
          <a:lstStyle/>
          <a:p>
            <a:endParaRPr lang="en-US"/>
          </a:p>
        </p:txBody>
      </p:sp>
      <p:pic>
        <p:nvPicPr>
          <p:cNvPr id="5" name="Picture 4"/>
          <p:cNvPicPr>
            <a:picLocks noChangeAspect="1" noChangeArrowheads="1"/>
          </p:cNvPicPr>
          <p:nvPr/>
        </p:nvPicPr>
        <p:blipFill>
          <a:blip r:embed="rId5" cstate="print"/>
          <a:srcRect/>
          <a:stretch>
            <a:fillRect/>
          </a:stretch>
        </p:blipFill>
        <p:spPr bwMode="auto">
          <a:xfrm>
            <a:off x="3581400" y="2667000"/>
            <a:ext cx="2085975" cy="2085975"/>
          </a:xfrm>
          <a:prstGeom prst="rect">
            <a:avLst/>
          </a:prstGeom>
          <a:noFill/>
          <a:ln w="9525">
            <a:noFill/>
            <a:miter lim="800000"/>
            <a:headEnd/>
            <a:tailEnd/>
          </a:ln>
        </p:spPr>
      </p:pic>
      <p:sp>
        <p:nvSpPr>
          <p:cNvPr id="6" name="Title 5"/>
          <p:cNvSpPr>
            <a:spLocks noGrp="1"/>
          </p:cNvSpPr>
          <p:nvPr>
            <p:ph type="title"/>
          </p:nvPr>
        </p:nvSpPr>
        <p:spPr>
          <a:xfrm>
            <a:off x="533400" y="1219200"/>
            <a:ext cx="8229600" cy="1143000"/>
          </a:xfrm>
        </p:spPr>
        <p:txBody>
          <a:bodyPr/>
          <a:lstStyle/>
          <a:p>
            <a:r>
              <a:rPr lang="en-CA" dirty="0" smtClean="0"/>
              <a:t>Spool of Optical Fibre</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1" name="Object 9"/>
          <p:cNvGraphicFramePr>
            <a:graphicFrameLocks noChangeAspect="1"/>
          </p:cNvGraphicFramePr>
          <p:nvPr/>
        </p:nvGraphicFramePr>
        <p:xfrm>
          <a:off x="0" y="-1588"/>
          <a:ext cx="9144000" cy="6859588"/>
        </p:xfrm>
        <a:graphic>
          <a:graphicData uri="http://schemas.openxmlformats.org/presentationml/2006/ole">
            <p:oleObj spid="_x0000_s111618" name="Photo Editor Photo" r:id="rId4" imgW="9523810" imgH="7144747" progId="">
              <p:embed/>
            </p:oleObj>
          </a:graphicData>
        </a:graphic>
      </p:graphicFrame>
      <p:pic>
        <p:nvPicPr>
          <p:cNvPr id="111620" name="Picture 4"/>
          <p:cNvPicPr>
            <a:picLocks noChangeAspect="1" noChangeArrowheads="1"/>
          </p:cNvPicPr>
          <p:nvPr/>
        </p:nvPicPr>
        <p:blipFill>
          <a:blip r:embed="rId5" cstate="print"/>
          <a:srcRect/>
          <a:stretch>
            <a:fillRect/>
          </a:stretch>
        </p:blipFill>
        <p:spPr bwMode="auto">
          <a:xfrm>
            <a:off x="5157876" y="1892595"/>
            <a:ext cx="2961631" cy="2824385"/>
          </a:xfrm>
          <a:prstGeom prst="rect">
            <a:avLst/>
          </a:prstGeom>
          <a:noFill/>
          <a:ln w="9525">
            <a:noFill/>
            <a:miter lim="800000"/>
            <a:headEnd/>
            <a:tailEnd/>
          </a:ln>
        </p:spPr>
      </p:pic>
      <p:sp>
        <p:nvSpPr>
          <p:cNvPr id="18443" name="Text Box 11"/>
          <p:cNvSpPr txBox="1">
            <a:spLocks noChangeArrowheads="1"/>
          </p:cNvSpPr>
          <p:nvPr/>
        </p:nvSpPr>
        <p:spPr bwMode="auto">
          <a:xfrm>
            <a:off x="2955925" y="3694113"/>
            <a:ext cx="2759075" cy="366712"/>
          </a:xfrm>
          <a:prstGeom prst="rect">
            <a:avLst/>
          </a:prstGeom>
          <a:noFill/>
          <a:ln w="9525">
            <a:noFill/>
            <a:miter lim="800000"/>
            <a:headEnd/>
            <a:tailEnd/>
          </a:ln>
          <a:effectLst/>
        </p:spPr>
        <p:txBody>
          <a:bodyPr>
            <a:spAutoFit/>
          </a:bodyPr>
          <a:lstStyle/>
          <a:p>
            <a:endParaRPr lang="en-US"/>
          </a:p>
        </p:txBody>
      </p:sp>
      <p:sp>
        <p:nvSpPr>
          <p:cNvPr id="5" name="Title 4"/>
          <p:cNvSpPr>
            <a:spLocks noGrp="1"/>
          </p:cNvSpPr>
          <p:nvPr>
            <p:ph type="title"/>
          </p:nvPr>
        </p:nvSpPr>
        <p:spPr>
          <a:xfrm>
            <a:off x="457200" y="762000"/>
            <a:ext cx="8229600" cy="1143000"/>
          </a:xfrm>
        </p:spPr>
        <p:txBody>
          <a:bodyPr/>
          <a:lstStyle/>
          <a:p>
            <a:r>
              <a:rPr lang="en-CA" dirty="0" smtClean="0"/>
              <a:t>Conformal Mapping</a:t>
            </a:r>
            <a:endParaRPr lang="en-CA" dirty="0"/>
          </a:p>
        </p:txBody>
      </p:sp>
      <p:pic>
        <p:nvPicPr>
          <p:cNvPr id="111619" name="Picture 3"/>
          <p:cNvPicPr>
            <a:picLocks noChangeAspect="1" noChangeArrowheads="1"/>
          </p:cNvPicPr>
          <p:nvPr/>
        </p:nvPicPr>
        <p:blipFill>
          <a:blip r:embed="rId6" cstate="print"/>
          <a:srcRect/>
          <a:stretch>
            <a:fillRect/>
          </a:stretch>
        </p:blipFill>
        <p:spPr bwMode="auto">
          <a:xfrm>
            <a:off x="729106" y="2030818"/>
            <a:ext cx="2874435" cy="2498098"/>
          </a:xfrm>
          <a:prstGeom prst="rect">
            <a:avLst/>
          </a:prstGeom>
          <a:noFill/>
          <a:ln w="9525">
            <a:noFill/>
            <a:miter lim="800000"/>
            <a:headEnd/>
            <a:tailEnd/>
          </a:ln>
        </p:spPr>
      </p:pic>
      <p:graphicFrame>
        <p:nvGraphicFramePr>
          <p:cNvPr id="17" name="Object 16"/>
          <p:cNvGraphicFramePr>
            <a:graphicFrameLocks noChangeAspect="1"/>
          </p:cNvGraphicFramePr>
          <p:nvPr/>
        </p:nvGraphicFramePr>
        <p:xfrm>
          <a:off x="3476780" y="3851173"/>
          <a:ext cx="1749425" cy="595313"/>
        </p:xfrm>
        <a:graphic>
          <a:graphicData uri="http://schemas.openxmlformats.org/presentationml/2006/ole">
            <p:oleObj spid="_x0000_s111621" name="Equation" r:id="rId7" imgW="596880" imgH="203040" progId="Equation.3">
              <p:embed/>
            </p:oleObj>
          </a:graphicData>
        </a:graphic>
      </p:graphicFrame>
      <p:graphicFrame>
        <p:nvGraphicFramePr>
          <p:cNvPr id="10" name="Object 9"/>
          <p:cNvGraphicFramePr>
            <a:graphicFrameLocks noChangeAspect="1"/>
          </p:cNvGraphicFramePr>
          <p:nvPr/>
        </p:nvGraphicFramePr>
        <p:xfrm>
          <a:off x="7086600" y="2895600"/>
          <a:ext cx="1395413" cy="401638"/>
        </p:xfrm>
        <a:graphic>
          <a:graphicData uri="http://schemas.openxmlformats.org/presentationml/2006/ole">
            <p:oleObj spid="_x0000_s111622" name="Equation" r:id="rId8" imgW="660240" imgH="190440" progId="Equation.3">
              <p:embed/>
            </p:oleObj>
          </a:graphicData>
        </a:graphic>
      </p:graphicFrame>
      <p:graphicFrame>
        <p:nvGraphicFramePr>
          <p:cNvPr id="11" name="Object 10"/>
          <p:cNvGraphicFramePr>
            <a:graphicFrameLocks noChangeAspect="1"/>
          </p:cNvGraphicFramePr>
          <p:nvPr/>
        </p:nvGraphicFramePr>
        <p:xfrm>
          <a:off x="2651840" y="2596329"/>
          <a:ext cx="1210597" cy="363179"/>
        </p:xfrm>
        <a:graphic>
          <a:graphicData uri="http://schemas.openxmlformats.org/presentationml/2006/ole">
            <p:oleObj spid="_x0000_s111623" name="Equation" r:id="rId9" imgW="634680" imgH="190440" progId="Equation.3">
              <p:embed/>
            </p:oleObj>
          </a:graphicData>
        </a:graphic>
      </p:graphicFrame>
      <p:graphicFrame>
        <p:nvGraphicFramePr>
          <p:cNvPr id="12" name="Object 11"/>
          <p:cNvGraphicFramePr>
            <a:graphicFrameLocks noChangeAspect="1"/>
          </p:cNvGraphicFramePr>
          <p:nvPr/>
        </p:nvGraphicFramePr>
        <p:xfrm>
          <a:off x="7792474" y="3388647"/>
          <a:ext cx="269978" cy="296976"/>
        </p:xfrm>
        <a:graphic>
          <a:graphicData uri="http://schemas.openxmlformats.org/presentationml/2006/ole">
            <p:oleObj spid="_x0000_s111624" name="Equation" r:id="rId10" imgW="126720" imgH="139680" progId="Equation.3">
              <p:embed/>
            </p:oleObj>
          </a:graphicData>
        </a:graphic>
      </p:graphicFrame>
      <p:graphicFrame>
        <p:nvGraphicFramePr>
          <p:cNvPr id="13" name="Object 12"/>
          <p:cNvGraphicFramePr>
            <a:graphicFrameLocks noChangeAspect="1"/>
          </p:cNvGraphicFramePr>
          <p:nvPr/>
        </p:nvGraphicFramePr>
        <p:xfrm>
          <a:off x="6599288" y="1776155"/>
          <a:ext cx="243963" cy="298177"/>
        </p:xfrm>
        <a:graphic>
          <a:graphicData uri="http://schemas.openxmlformats.org/presentationml/2006/ole">
            <p:oleObj spid="_x0000_s111625" name="Equation" r:id="rId11" imgW="114120" imgH="139680" progId="Equation.3">
              <p:embed/>
            </p:oleObj>
          </a:graphicData>
        </a:graphic>
      </p:graphicFrame>
      <p:graphicFrame>
        <p:nvGraphicFramePr>
          <p:cNvPr id="14" name="Object 13"/>
          <p:cNvGraphicFramePr>
            <a:graphicFrameLocks noChangeAspect="1"/>
          </p:cNvGraphicFramePr>
          <p:nvPr/>
        </p:nvGraphicFramePr>
        <p:xfrm>
          <a:off x="3092653" y="3388646"/>
          <a:ext cx="235565" cy="259121"/>
        </p:xfrm>
        <a:graphic>
          <a:graphicData uri="http://schemas.openxmlformats.org/presentationml/2006/ole">
            <p:oleObj spid="_x0000_s111626" name="Equation" r:id="rId12" imgW="126720" imgH="139680" progId="Equation.3">
              <p:embed/>
            </p:oleObj>
          </a:graphicData>
        </a:graphic>
      </p:graphicFrame>
      <p:graphicFrame>
        <p:nvGraphicFramePr>
          <p:cNvPr id="16" name="Object 15"/>
          <p:cNvGraphicFramePr>
            <a:graphicFrameLocks noChangeAspect="1"/>
          </p:cNvGraphicFramePr>
          <p:nvPr/>
        </p:nvGraphicFramePr>
        <p:xfrm>
          <a:off x="2014588" y="2127249"/>
          <a:ext cx="256663" cy="303329"/>
        </p:xfrm>
        <a:graphic>
          <a:graphicData uri="http://schemas.openxmlformats.org/presentationml/2006/ole">
            <p:oleObj spid="_x0000_s111627" name="Equation" r:id="rId13" imgW="139680" imgH="164880" progId="Equation.3">
              <p:embed/>
            </p:oleObj>
          </a:graphicData>
        </a:graphic>
      </p:graphicFrame>
      <p:graphicFrame>
        <p:nvGraphicFramePr>
          <p:cNvPr id="18" name="Object 17"/>
          <p:cNvGraphicFramePr>
            <a:graphicFrameLocks noChangeAspect="1"/>
          </p:cNvGraphicFramePr>
          <p:nvPr/>
        </p:nvGraphicFramePr>
        <p:xfrm>
          <a:off x="2653479" y="4976351"/>
          <a:ext cx="3385985" cy="677197"/>
        </p:xfrm>
        <a:graphic>
          <a:graphicData uri="http://schemas.openxmlformats.org/presentationml/2006/ole">
            <p:oleObj spid="_x0000_s111628" name="Equation" r:id="rId14" imgW="1143000" imgH="228600" progId="Equation.3">
              <p:embed/>
            </p:oleObj>
          </a:graphicData>
        </a:graphic>
      </p:graphicFrame>
      <p:graphicFrame>
        <p:nvGraphicFramePr>
          <p:cNvPr id="19" name="Object 18"/>
          <p:cNvGraphicFramePr>
            <a:graphicFrameLocks noChangeAspect="1"/>
          </p:cNvGraphicFramePr>
          <p:nvPr/>
        </p:nvGraphicFramePr>
        <p:xfrm>
          <a:off x="6852111" y="2192953"/>
          <a:ext cx="463550" cy="341312"/>
        </p:xfrm>
        <a:graphic>
          <a:graphicData uri="http://schemas.openxmlformats.org/presentationml/2006/ole">
            <p:oleObj spid="_x0000_s111629" name="Equation" r:id="rId15" imgW="241200" imgH="177480" progId="Equation.3">
              <p:embed/>
            </p:oleObj>
          </a:graphicData>
        </a:graphic>
      </p:graphicFrame>
      <p:graphicFrame>
        <p:nvGraphicFramePr>
          <p:cNvPr id="20" name="Object 19"/>
          <p:cNvGraphicFramePr>
            <a:graphicFrameLocks noChangeAspect="1"/>
          </p:cNvGraphicFramePr>
          <p:nvPr/>
        </p:nvGraphicFramePr>
        <p:xfrm>
          <a:off x="6822614" y="4041058"/>
          <a:ext cx="684212" cy="378542"/>
        </p:xfrm>
        <a:graphic>
          <a:graphicData uri="http://schemas.openxmlformats.org/presentationml/2006/ole">
            <p:oleObj spid="_x0000_s111630" name="Equation" r:id="rId16" imgW="355320" imgH="177480" progId="Equation.3">
              <p:embed/>
            </p:oleObj>
          </a:graphicData>
        </a:graphic>
      </p:graphicFrame>
      <p:cxnSp>
        <p:nvCxnSpPr>
          <p:cNvPr id="26" name="Straight Connector 25"/>
          <p:cNvCxnSpPr/>
          <p:nvPr/>
        </p:nvCxnSpPr>
        <p:spPr>
          <a:xfrm>
            <a:off x="5105400" y="2229464"/>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47968" y="4399936"/>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V="1">
            <a:off x="1582341" y="2868215"/>
            <a:ext cx="585788" cy="27860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4" name="Object 33"/>
          <p:cNvGraphicFramePr>
            <a:graphicFrameLocks noChangeAspect="1"/>
          </p:cNvGraphicFramePr>
          <p:nvPr/>
        </p:nvGraphicFramePr>
        <p:xfrm>
          <a:off x="1595284" y="2933495"/>
          <a:ext cx="292510" cy="316886"/>
        </p:xfrm>
        <a:graphic>
          <a:graphicData uri="http://schemas.openxmlformats.org/presentationml/2006/ole">
            <p:oleObj spid="_x0000_s111632" name="Equation" r:id="rId17" imgW="152280" imgH="164880" progId="Equation.3">
              <p:embed/>
            </p:oleObj>
          </a:graphicData>
        </a:graphic>
      </p:graphicFrame>
      <p:graphicFrame>
        <p:nvGraphicFramePr>
          <p:cNvPr id="35" name="Object 34"/>
          <p:cNvGraphicFramePr>
            <a:graphicFrameLocks noChangeAspect="1"/>
          </p:cNvGraphicFramePr>
          <p:nvPr/>
        </p:nvGraphicFramePr>
        <p:xfrm>
          <a:off x="631517" y="1715523"/>
          <a:ext cx="990677" cy="437741"/>
        </p:xfrm>
        <a:graphic>
          <a:graphicData uri="http://schemas.openxmlformats.org/presentationml/2006/ole">
            <p:oleObj spid="_x0000_s111633" name="Equation" r:id="rId18" imgW="545760" imgH="2412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1" name="Object 9"/>
          <p:cNvGraphicFramePr>
            <a:graphicFrameLocks noChangeAspect="1"/>
          </p:cNvGraphicFramePr>
          <p:nvPr/>
        </p:nvGraphicFramePr>
        <p:xfrm>
          <a:off x="0" y="0"/>
          <a:ext cx="9144000" cy="6859588"/>
        </p:xfrm>
        <a:graphic>
          <a:graphicData uri="http://schemas.openxmlformats.org/presentationml/2006/ole">
            <p:oleObj spid="_x0000_s115714" name="Photo Editor Photo" r:id="rId4" imgW="9523810" imgH="7144747" progId="">
              <p:embed/>
            </p:oleObj>
          </a:graphicData>
        </a:graphic>
      </p:graphicFrame>
      <p:pic>
        <p:nvPicPr>
          <p:cNvPr id="111620" name="Picture 4"/>
          <p:cNvPicPr>
            <a:picLocks noChangeAspect="1" noChangeArrowheads="1"/>
          </p:cNvPicPr>
          <p:nvPr/>
        </p:nvPicPr>
        <p:blipFill>
          <a:blip r:embed="rId5" cstate="print"/>
          <a:srcRect/>
          <a:stretch>
            <a:fillRect/>
          </a:stretch>
        </p:blipFill>
        <p:spPr bwMode="auto">
          <a:xfrm>
            <a:off x="5069439" y="1752013"/>
            <a:ext cx="2106507" cy="2008888"/>
          </a:xfrm>
          <a:prstGeom prst="rect">
            <a:avLst/>
          </a:prstGeom>
          <a:noFill/>
          <a:ln w="9525">
            <a:noFill/>
            <a:miter lim="800000"/>
            <a:headEnd/>
            <a:tailEnd/>
          </a:ln>
        </p:spPr>
      </p:pic>
      <p:pic>
        <p:nvPicPr>
          <p:cNvPr id="111619" name="Picture 3"/>
          <p:cNvPicPr>
            <a:picLocks noChangeAspect="1" noChangeArrowheads="1"/>
          </p:cNvPicPr>
          <p:nvPr/>
        </p:nvPicPr>
        <p:blipFill>
          <a:blip r:embed="rId6" cstate="print"/>
          <a:srcRect/>
          <a:stretch>
            <a:fillRect/>
          </a:stretch>
        </p:blipFill>
        <p:spPr bwMode="auto">
          <a:xfrm>
            <a:off x="1919406" y="1850326"/>
            <a:ext cx="2044487" cy="1776811"/>
          </a:xfrm>
          <a:prstGeom prst="rect">
            <a:avLst/>
          </a:prstGeom>
          <a:noFill/>
          <a:ln w="9525">
            <a:noFill/>
            <a:miter lim="800000"/>
            <a:headEnd/>
            <a:tailEnd/>
          </a:ln>
        </p:spPr>
      </p:pic>
      <p:graphicFrame>
        <p:nvGraphicFramePr>
          <p:cNvPr id="10" name="Object 9"/>
          <p:cNvGraphicFramePr>
            <a:graphicFrameLocks noChangeAspect="1"/>
          </p:cNvGraphicFramePr>
          <p:nvPr/>
        </p:nvGraphicFramePr>
        <p:xfrm>
          <a:off x="5628474" y="3740035"/>
          <a:ext cx="992510" cy="285671"/>
        </p:xfrm>
        <a:graphic>
          <a:graphicData uri="http://schemas.openxmlformats.org/presentationml/2006/ole">
            <p:oleObj spid="_x0000_s115716" name="Equation" r:id="rId7" imgW="660240" imgH="190440" progId="Equation.3">
              <p:embed/>
            </p:oleObj>
          </a:graphicData>
        </a:graphic>
      </p:graphicFrame>
      <p:graphicFrame>
        <p:nvGraphicFramePr>
          <p:cNvPr id="11" name="Object 10"/>
          <p:cNvGraphicFramePr>
            <a:graphicFrameLocks noChangeAspect="1"/>
          </p:cNvGraphicFramePr>
          <p:nvPr/>
        </p:nvGraphicFramePr>
        <p:xfrm>
          <a:off x="2391054" y="3619537"/>
          <a:ext cx="861056" cy="258317"/>
        </p:xfrm>
        <a:graphic>
          <a:graphicData uri="http://schemas.openxmlformats.org/presentationml/2006/ole">
            <p:oleObj spid="_x0000_s115717" name="Equation" r:id="rId8" imgW="634680" imgH="190440" progId="Equation.3">
              <p:embed/>
            </p:oleObj>
          </a:graphicData>
        </a:graphic>
      </p:graphicFrame>
      <p:graphicFrame>
        <p:nvGraphicFramePr>
          <p:cNvPr id="12" name="Object 11"/>
          <p:cNvGraphicFramePr>
            <a:graphicFrameLocks noChangeAspect="1"/>
          </p:cNvGraphicFramePr>
          <p:nvPr/>
        </p:nvGraphicFramePr>
        <p:xfrm>
          <a:off x="6943338" y="2816103"/>
          <a:ext cx="192026" cy="211229"/>
        </p:xfrm>
        <a:graphic>
          <a:graphicData uri="http://schemas.openxmlformats.org/presentationml/2006/ole">
            <p:oleObj spid="_x0000_s115718" name="Equation" r:id="rId9" imgW="126720" imgH="139680" progId="Equation.3">
              <p:embed/>
            </p:oleObj>
          </a:graphicData>
        </a:graphic>
      </p:graphicFrame>
      <p:graphicFrame>
        <p:nvGraphicFramePr>
          <p:cNvPr id="13" name="Object 12"/>
          <p:cNvGraphicFramePr>
            <a:graphicFrameLocks noChangeAspect="1"/>
          </p:cNvGraphicFramePr>
          <p:nvPr/>
        </p:nvGraphicFramePr>
        <p:xfrm>
          <a:off x="6094666" y="1669193"/>
          <a:ext cx="173523" cy="212083"/>
        </p:xfrm>
        <a:graphic>
          <a:graphicData uri="http://schemas.openxmlformats.org/presentationml/2006/ole">
            <p:oleObj spid="_x0000_s115719" name="Equation" r:id="rId10" imgW="114120" imgH="139680" progId="Equation.3">
              <p:embed/>
            </p:oleObj>
          </a:graphicData>
        </a:graphic>
      </p:graphicFrame>
      <p:graphicFrame>
        <p:nvGraphicFramePr>
          <p:cNvPr id="14" name="Object 13"/>
          <p:cNvGraphicFramePr>
            <a:graphicFrameLocks noChangeAspect="1"/>
          </p:cNvGraphicFramePr>
          <p:nvPr/>
        </p:nvGraphicFramePr>
        <p:xfrm>
          <a:off x="3600516" y="2816103"/>
          <a:ext cx="167549" cy="184304"/>
        </p:xfrm>
        <a:graphic>
          <a:graphicData uri="http://schemas.openxmlformats.org/presentationml/2006/ole">
            <p:oleObj spid="_x0000_s115720" name="Equation" r:id="rId11" imgW="126720" imgH="139680" progId="Equation.3">
              <p:embed/>
            </p:oleObj>
          </a:graphicData>
        </a:graphic>
      </p:graphicFrame>
      <p:graphicFrame>
        <p:nvGraphicFramePr>
          <p:cNvPr id="16" name="Object 15"/>
          <p:cNvGraphicFramePr>
            <a:graphicFrameLocks noChangeAspect="1"/>
          </p:cNvGraphicFramePr>
          <p:nvPr/>
        </p:nvGraphicFramePr>
        <p:xfrm>
          <a:off x="2833725" y="1918914"/>
          <a:ext cx="182556" cy="215748"/>
        </p:xfrm>
        <a:graphic>
          <a:graphicData uri="http://schemas.openxmlformats.org/presentationml/2006/ole">
            <p:oleObj spid="_x0000_s115721" name="Equation" r:id="rId12" imgW="139680" imgH="164880" progId="Equation.3">
              <p:embed/>
            </p:oleObj>
          </a:graphicData>
        </a:graphic>
      </p:graphicFrame>
      <p:graphicFrame>
        <p:nvGraphicFramePr>
          <p:cNvPr id="19" name="Object 18"/>
          <p:cNvGraphicFramePr>
            <a:graphicFrameLocks noChangeAspect="1"/>
          </p:cNvGraphicFramePr>
          <p:nvPr/>
        </p:nvGraphicFramePr>
        <p:xfrm>
          <a:off x="6274490" y="1965647"/>
          <a:ext cx="329707" cy="242764"/>
        </p:xfrm>
        <a:graphic>
          <a:graphicData uri="http://schemas.openxmlformats.org/presentationml/2006/ole">
            <p:oleObj spid="_x0000_s115723" name="Equation" r:id="rId13" imgW="241200" imgH="177480" progId="Equation.3">
              <p:embed/>
            </p:oleObj>
          </a:graphicData>
        </a:graphic>
      </p:graphicFrame>
      <p:graphicFrame>
        <p:nvGraphicFramePr>
          <p:cNvPr id="20" name="Object 19"/>
          <p:cNvGraphicFramePr>
            <a:graphicFrameLocks noChangeAspect="1"/>
          </p:cNvGraphicFramePr>
          <p:nvPr/>
        </p:nvGraphicFramePr>
        <p:xfrm>
          <a:off x="6253510" y="3280141"/>
          <a:ext cx="486657" cy="269244"/>
        </p:xfrm>
        <a:graphic>
          <a:graphicData uri="http://schemas.openxmlformats.org/presentationml/2006/ole">
            <p:oleObj spid="_x0000_s115724" name="Equation" r:id="rId14" imgW="355320" imgH="177480" progId="Equation.3">
              <p:embed/>
            </p:oleObj>
          </a:graphicData>
        </a:graphic>
      </p:graphicFrame>
      <p:cxnSp>
        <p:nvCxnSpPr>
          <p:cNvPr id="26" name="Straight Connector 25"/>
          <p:cNvCxnSpPr/>
          <p:nvPr/>
        </p:nvCxnSpPr>
        <p:spPr>
          <a:xfrm>
            <a:off x="5032114" y="1991616"/>
            <a:ext cx="1951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33518" y="3535398"/>
            <a:ext cx="1951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V="1">
            <a:off x="2526283" y="2445938"/>
            <a:ext cx="416651" cy="19816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4" name="Object 33"/>
          <p:cNvGraphicFramePr>
            <a:graphicFrameLocks noChangeAspect="1"/>
          </p:cNvGraphicFramePr>
          <p:nvPr/>
        </p:nvGraphicFramePr>
        <p:xfrm>
          <a:off x="2535489" y="2492369"/>
          <a:ext cx="208052" cy="225390"/>
        </p:xfrm>
        <a:graphic>
          <a:graphicData uri="http://schemas.openxmlformats.org/presentationml/2006/ole">
            <p:oleObj spid="_x0000_s115725" name="Equation" r:id="rId15" imgW="152280" imgH="164880" progId="Equation.3">
              <p:embed/>
            </p:oleObj>
          </a:graphicData>
        </a:graphic>
      </p:graphicFrame>
      <p:sp>
        <p:nvSpPr>
          <p:cNvPr id="5" name="Title 4"/>
          <p:cNvSpPr>
            <a:spLocks noGrp="1"/>
          </p:cNvSpPr>
          <p:nvPr>
            <p:ph type="title"/>
          </p:nvPr>
        </p:nvSpPr>
        <p:spPr>
          <a:xfrm>
            <a:off x="457200" y="762000"/>
            <a:ext cx="8229600" cy="1143000"/>
          </a:xfrm>
        </p:spPr>
        <p:txBody>
          <a:bodyPr/>
          <a:lstStyle/>
          <a:p>
            <a:r>
              <a:rPr lang="en-CA" dirty="0" smtClean="0"/>
              <a:t>Conformal Mapping</a:t>
            </a:r>
            <a:endParaRPr lang="en-CA" dirty="0"/>
          </a:p>
        </p:txBody>
      </p:sp>
      <p:sp>
        <p:nvSpPr>
          <p:cNvPr id="23" name="TextBox 22"/>
          <p:cNvSpPr txBox="1"/>
          <p:nvPr/>
        </p:nvSpPr>
        <p:spPr>
          <a:xfrm>
            <a:off x="383458" y="4322618"/>
            <a:ext cx="748923" cy="369332"/>
          </a:xfrm>
          <a:prstGeom prst="rect">
            <a:avLst/>
          </a:prstGeom>
          <a:noFill/>
        </p:spPr>
        <p:txBody>
          <a:bodyPr wrap="none" rtlCol="0">
            <a:spAutoFit/>
          </a:bodyPr>
          <a:lstStyle/>
          <a:p>
            <a:r>
              <a:rPr lang="en-CA" dirty="0" smtClean="0"/>
              <a:t>Field </a:t>
            </a:r>
            <a:endParaRPr lang="en-CA" dirty="0"/>
          </a:p>
        </p:txBody>
      </p:sp>
      <p:sp>
        <p:nvSpPr>
          <p:cNvPr id="28" name="TextBox 27"/>
          <p:cNvSpPr txBox="1"/>
          <p:nvPr/>
        </p:nvSpPr>
        <p:spPr>
          <a:xfrm>
            <a:off x="1927123" y="4322617"/>
            <a:ext cx="1467068" cy="369332"/>
          </a:xfrm>
          <a:prstGeom prst="rect">
            <a:avLst/>
          </a:prstGeom>
          <a:noFill/>
        </p:spPr>
        <p:txBody>
          <a:bodyPr wrap="none" rtlCol="0">
            <a:spAutoFit/>
          </a:bodyPr>
          <a:lstStyle/>
          <a:p>
            <a:r>
              <a:rPr lang="en-CA" dirty="0" smtClean="0"/>
              <a:t>satisfies the </a:t>
            </a:r>
          </a:p>
        </p:txBody>
      </p:sp>
      <p:graphicFrame>
        <p:nvGraphicFramePr>
          <p:cNvPr id="30" name="Object 29"/>
          <p:cNvGraphicFramePr>
            <a:graphicFrameLocks noChangeAspect="1"/>
          </p:cNvGraphicFramePr>
          <p:nvPr/>
        </p:nvGraphicFramePr>
        <p:xfrm>
          <a:off x="1108586" y="4375877"/>
          <a:ext cx="730045" cy="324464"/>
        </p:xfrm>
        <a:graphic>
          <a:graphicData uri="http://schemas.openxmlformats.org/presentationml/2006/ole">
            <p:oleObj spid="_x0000_s115727" name="Equation" r:id="rId16" imgW="457200" imgH="203040" progId="Equation.3">
              <p:embed/>
            </p:oleObj>
          </a:graphicData>
        </a:graphic>
      </p:graphicFrame>
      <p:sp>
        <p:nvSpPr>
          <p:cNvPr id="31" name="TextBox 30"/>
          <p:cNvSpPr txBox="1"/>
          <p:nvPr/>
        </p:nvSpPr>
        <p:spPr>
          <a:xfrm>
            <a:off x="4970802" y="4268839"/>
            <a:ext cx="915635" cy="369332"/>
          </a:xfrm>
          <a:prstGeom prst="rect">
            <a:avLst/>
          </a:prstGeom>
          <a:noFill/>
        </p:spPr>
        <p:txBody>
          <a:bodyPr wrap="none" rtlCol="0">
            <a:spAutoFit/>
          </a:bodyPr>
          <a:lstStyle/>
          <a:p>
            <a:r>
              <a:rPr lang="en-CA" dirty="0" smtClean="0"/>
              <a:t>Field is</a:t>
            </a:r>
            <a:endParaRPr lang="en-CA" dirty="0"/>
          </a:p>
        </p:txBody>
      </p:sp>
      <p:sp>
        <p:nvSpPr>
          <p:cNvPr id="32" name="TextBox 31"/>
          <p:cNvSpPr txBox="1"/>
          <p:nvPr/>
        </p:nvSpPr>
        <p:spPr>
          <a:xfrm>
            <a:off x="4939371" y="4643656"/>
            <a:ext cx="3028334" cy="738664"/>
          </a:xfrm>
          <a:prstGeom prst="rect">
            <a:avLst/>
          </a:prstGeom>
          <a:noFill/>
        </p:spPr>
        <p:txBody>
          <a:bodyPr wrap="square" rtlCol="0">
            <a:spAutoFit/>
          </a:bodyPr>
          <a:lstStyle/>
          <a:p>
            <a:r>
              <a:rPr lang="en-CA" dirty="0" smtClean="0"/>
              <a:t>But what is the equation </a:t>
            </a:r>
          </a:p>
          <a:p>
            <a:r>
              <a:rPr lang="en-CA" dirty="0" smtClean="0"/>
              <a:t>in the </a:t>
            </a:r>
            <a:r>
              <a:rPr lang="en-CA" sz="2400" i="1" dirty="0" smtClean="0">
                <a:latin typeface="Monotype Corsiva" pitchFamily="66" charset="0"/>
                <a:ea typeface="Cambria Math" pitchFamily="18" charset="0"/>
              </a:rPr>
              <a:t>w</a:t>
            </a:r>
            <a:r>
              <a:rPr lang="en-CA" dirty="0" smtClean="0"/>
              <a:t> plane?</a:t>
            </a:r>
            <a:endParaRPr lang="en-CA" dirty="0"/>
          </a:p>
        </p:txBody>
      </p:sp>
      <p:graphicFrame>
        <p:nvGraphicFramePr>
          <p:cNvPr id="33" name="Object 32"/>
          <p:cNvGraphicFramePr>
            <a:graphicFrameLocks noChangeAspect="1"/>
          </p:cNvGraphicFramePr>
          <p:nvPr/>
        </p:nvGraphicFramePr>
        <p:xfrm>
          <a:off x="5968717" y="4312879"/>
          <a:ext cx="749300" cy="323850"/>
        </p:xfrm>
        <a:graphic>
          <a:graphicData uri="http://schemas.openxmlformats.org/presentationml/2006/ole">
            <p:oleObj spid="_x0000_s115728" name="Equation" r:id="rId17" imgW="469800" imgH="203040" progId="Equation.3">
              <p:embed/>
            </p:oleObj>
          </a:graphicData>
        </a:graphic>
      </p:graphicFrame>
      <p:sp>
        <p:nvSpPr>
          <p:cNvPr id="36" name="TextBox 35"/>
          <p:cNvSpPr txBox="1"/>
          <p:nvPr/>
        </p:nvSpPr>
        <p:spPr>
          <a:xfrm>
            <a:off x="373625" y="4706076"/>
            <a:ext cx="3932903" cy="738664"/>
          </a:xfrm>
          <a:prstGeom prst="rect">
            <a:avLst/>
          </a:prstGeom>
          <a:noFill/>
        </p:spPr>
        <p:txBody>
          <a:bodyPr wrap="square" rtlCol="0">
            <a:spAutoFit/>
          </a:bodyPr>
          <a:lstStyle/>
          <a:p>
            <a:r>
              <a:rPr lang="en-CA" dirty="0" smtClean="0"/>
              <a:t>Helmholtz equation in the </a:t>
            </a:r>
            <a:r>
              <a:rPr lang="en-CA" sz="2400" dirty="0" smtClean="0">
                <a:latin typeface="Monotype Corsiva" pitchFamily="66" charset="0"/>
              </a:rPr>
              <a:t>z</a:t>
            </a:r>
            <a:r>
              <a:rPr lang="en-CA" dirty="0" smtClean="0"/>
              <a:t> plane</a:t>
            </a:r>
          </a:p>
          <a:p>
            <a:endParaRPr lang="en-CA" dirty="0"/>
          </a:p>
        </p:txBody>
      </p:sp>
      <p:graphicFrame>
        <p:nvGraphicFramePr>
          <p:cNvPr id="37" name="Object 36"/>
          <p:cNvGraphicFramePr>
            <a:graphicFrameLocks noChangeAspect="1"/>
          </p:cNvGraphicFramePr>
          <p:nvPr/>
        </p:nvGraphicFramePr>
        <p:xfrm>
          <a:off x="369323" y="5248898"/>
          <a:ext cx="3663131" cy="814029"/>
        </p:xfrm>
        <a:graphic>
          <a:graphicData uri="http://schemas.openxmlformats.org/presentationml/2006/ole">
            <p:oleObj spid="_x0000_s115729" name="Equation" r:id="rId18" imgW="2171520" imgH="482400" progId="Equation.3">
              <p:embed/>
            </p:oleObj>
          </a:graphicData>
        </a:graphic>
      </p:graphicFrame>
      <p:graphicFrame>
        <p:nvGraphicFramePr>
          <p:cNvPr id="38" name="Object 37"/>
          <p:cNvGraphicFramePr>
            <a:graphicFrameLocks noChangeAspect="1"/>
          </p:cNvGraphicFramePr>
          <p:nvPr/>
        </p:nvGraphicFramePr>
        <p:xfrm>
          <a:off x="4756727" y="5407344"/>
          <a:ext cx="4211782" cy="688077"/>
        </p:xfrm>
        <a:graphic>
          <a:graphicData uri="http://schemas.openxmlformats.org/presentationml/2006/ole">
            <p:oleObj spid="_x0000_s115730" name="Equation" r:id="rId19" imgW="2958840" imgH="482400" progId="Equation.3">
              <p:embed/>
            </p:oleObj>
          </a:graphicData>
        </a:graphic>
      </p:graphicFrame>
      <p:sp>
        <p:nvSpPr>
          <p:cNvPr id="40" name="Rectangle 39"/>
          <p:cNvSpPr/>
          <p:nvPr/>
        </p:nvSpPr>
        <p:spPr>
          <a:xfrm>
            <a:off x="6785056" y="4214169"/>
            <a:ext cx="1715534" cy="461665"/>
          </a:xfrm>
          <a:prstGeom prst="rect">
            <a:avLst/>
          </a:prstGeom>
        </p:spPr>
        <p:txBody>
          <a:bodyPr wrap="none">
            <a:spAutoFit/>
          </a:bodyPr>
          <a:lstStyle/>
          <a:p>
            <a:r>
              <a:rPr lang="en-CA" dirty="0" smtClean="0"/>
              <a:t>in the </a:t>
            </a:r>
            <a:r>
              <a:rPr lang="en-CA" sz="2400" i="1" dirty="0" smtClean="0">
                <a:latin typeface="Monotype Corsiva" pitchFamily="66" charset="0"/>
                <a:ea typeface="Cambria Math" pitchFamily="18" charset="0"/>
              </a:rPr>
              <a:t>w</a:t>
            </a:r>
            <a:r>
              <a:rPr lang="en-CA" dirty="0" smtClean="0"/>
              <a:t> plane.</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1" name="Object 9"/>
          <p:cNvGraphicFramePr>
            <a:graphicFrameLocks noChangeAspect="1"/>
          </p:cNvGraphicFramePr>
          <p:nvPr/>
        </p:nvGraphicFramePr>
        <p:xfrm>
          <a:off x="0" y="-1588"/>
          <a:ext cx="9144000" cy="6859588"/>
        </p:xfrm>
        <a:graphic>
          <a:graphicData uri="http://schemas.openxmlformats.org/presentationml/2006/ole">
            <p:oleObj spid="_x0000_s116738" name="Photo Editor Photo" r:id="rId4" imgW="9523810" imgH="7144747" progId="">
              <p:embed/>
            </p:oleObj>
          </a:graphicData>
        </a:graphic>
      </p:graphicFrame>
      <p:sp>
        <p:nvSpPr>
          <p:cNvPr id="5" name="Title 4"/>
          <p:cNvSpPr>
            <a:spLocks noGrp="1"/>
          </p:cNvSpPr>
          <p:nvPr>
            <p:ph type="title"/>
          </p:nvPr>
        </p:nvSpPr>
        <p:spPr>
          <a:xfrm>
            <a:off x="457200" y="762000"/>
            <a:ext cx="8229600" cy="1143000"/>
          </a:xfrm>
        </p:spPr>
        <p:txBody>
          <a:bodyPr/>
          <a:lstStyle/>
          <a:p>
            <a:r>
              <a:rPr lang="en-CA" dirty="0" smtClean="0"/>
              <a:t>Coordinate transformation</a:t>
            </a:r>
            <a:endParaRPr lang="en-CA" dirty="0"/>
          </a:p>
        </p:txBody>
      </p:sp>
      <p:graphicFrame>
        <p:nvGraphicFramePr>
          <p:cNvPr id="35" name="Object 34"/>
          <p:cNvGraphicFramePr>
            <a:graphicFrameLocks noChangeAspect="1"/>
          </p:cNvGraphicFramePr>
          <p:nvPr/>
        </p:nvGraphicFramePr>
        <p:xfrm>
          <a:off x="3911023" y="2188441"/>
          <a:ext cx="1764050" cy="600940"/>
        </p:xfrm>
        <a:graphic>
          <a:graphicData uri="http://schemas.openxmlformats.org/presentationml/2006/ole">
            <p:oleObj spid="_x0000_s116752" name="Equation" r:id="rId5" imgW="1155600" imgH="393480" progId="Equation.3">
              <p:embed/>
            </p:oleObj>
          </a:graphicData>
        </a:graphic>
      </p:graphicFrame>
      <p:sp>
        <p:nvSpPr>
          <p:cNvPr id="39" name="TextBox 38"/>
          <p:cNvSpPr txBox="1"/>
          <p:nvPr/>
        </p:nvSpPr>
        <p:spPr>
          <a:xfrm>
            <a:off x="609600" y="2336801"/>
            <a:ext cx="2954655" cy="369332"/>
          </a:xfrm>
          <a:prstGeom prst="rect">
            <a:avLst/>
          </a:prstGeom>
          <a:noFill/>
        </p:spPr>
        <p:txBody>
          <a:bodyPr wrap="none" rtlCol="0">
            <a:spAutoFit/>
          </a:bodyPr>
          <a:lstStyle/>
          <a:p>
            <a:r>
              <a:rPr lang="en-CA" dirty="0" smtClean="0"/>
              <a:t>Partial derivative chain rule</a:t>
            </a:r>
            <a:endParaRPr lang="en-CA" dirty="0"/>
          </a:p>
        </p:txBody>
      </p:sp>
      <p:graphicFrame>
        <p:nvGraphicFramePr>
          <p:cNvPr id="41" name="Object 40"/>
          <p:cNvGraphicFramePr>
            <a:graphicFrameLocks noChangeAspect="1"/>
          </p:cNvGraphicFramePr>
          <p:nvPr/>
        </p:nvGraphicFramePr>
        <p:xfrm>
          <a:off x="715818" y="3022022"/>
          <a:ext cx="6808122" cy="607868"/>
        </p:xfrm>
        <a:graphic>
          <a:graphicData uri="http://schemas.openxmlformats.org/presentationml/2006/ole">
            <p:oleObj spid="_x0000_s116753" name="Equation" r:id="rId6" imgW="4978080" imgH="444240" progId="Equation.3">
              <p:embed/>
            </p:oleObj>
          </a:graphicData>
        </a:graphic>
      </p:graphicFrame>
      <p:sp>
        <p:nvSpPr>
          <p:cNvPr id="43" name="TextBox 42"/>
          <p:cNvSpPr txBox="1"/>
          <p:nvPr/>
        </p:nvSpPr>
        <p:spPr>
          <a:xfrm>
            <a:off x="711199" y="3777673"/>
            <a:ext cx="1018227" cy="369332"/>
          </a:xfrm>
          <a:prstGeom prst="rect">
            <a:avLst/>
          </a:prstGeom>
          <a:noFill/>
        </p:spPr>
        <p:txBody>
          <a:bodyPr wrap="none" rtlCol="0">
            <a:spAutoFit/>
          </a:bodyPr>
          <a:lstStyle/>
          <a:p>
            <a:r>
              <a:rPr lang="en-CA" dirty="0" smtClean="0"/>
              <a:t>similarly</a:t>
            </a:r>
            <a:endParaRPr lang="en-CA" dirty="0"/>
          </a:p>
        </p:txBody>
      </p:sp>
      <p:graphicFrame>
        <p:nvGraphicFramePr>
          <p:cNvPr id="44" name="Object 43"/>
          <p:cNvGraphicFramePr>
            <a:graphicFrameLocks noChangeAspect="1"/>
          </p:cNvGraphicFramePr>
          <p:nvPr/>
        </p:nvGraphicFramePr>
        <p:xfrm>
          <a:off x="659823" y="4216401"/>
          <a:ext cx="6867814" cy="625927"/>
        </p:xfrm>
        <a:graphic>
          <a:graphicData uri="http://schemas.openxmlformats.org/presentationml/2006/ole">
            <p:oleObj spid="_x0000_s116754" name="Equation" r:id="rId7" imgW="5016240" imgH="457200" progId="Equation.3">
              <p:embed/>
            </p:oleObj>
          </a:graphicData>
        </a:graphic>
      </p:graphicFrame>
      <p:sp>
        <p:nvSpPr>
          <p:cNvPr id="45" name="Rounded Rectangle 44"/>
          <p:cNvSpPr/>
          <p:nvPr/>
        </p:nvSpPr>
        <p:spPr>
          <a:xfrm>
            <a:off x="5818909" y="2927927"/>
            <a:ext cx="942109" cy="20689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1" name="Object 9"/>
          <p:cNvGraphicFramePr>
            <a:graphicFrameLocks noChangeAspect="1"/>
          </p:cNvGraphicFramePr>
          <p:nvPr/>
        </p:nvGraphicFramePr>
        <p:xfrm>
          <a:off x="0" y="-1588"/>
          <a:ext cx="9144000" cy="6859588"/>
        </p:xfrm>
        <a:graphic>
          <a:graphicData uri="http://schemas.openxmlformats.org/presentationml/2006/ole">
            <p:oleObj spid="_x0000_s117762" name="Photo Editor Photo" r:id="rId4" imgW="9523810" imgH="7144747" progId="">
              <p:embed/>
            </p:oleObj>
          </a:graphicData>
        </a:graphic>
      </p:graphicFrame>
      <p:sp>
        <p:nvSpPr>
          <p:cNvPr id="5" name="Title 4"/>
          <p:cNvSpPr>
            <a:spLocks noGrp="1"/>
          </p:cNvSpPr>
          <p:nvPr>
            <p:ph type="title"/>
          </p:nvPr>
        </p:nvSpPr>
        <p:spPr>
          <a:xfrm>
            <a:off x="457200" y="762000"/>
            <a:ext cx="8229600" cy="1143000"/>
          </a:xfrm>
        </p:spPr>
        <p:txBody>
          <a:bodyPr/>
          <a:lstStyle/>
          <a:p>
            <a:r>
              <a:rPr lang="en-US" dirty="0" smtClean="0"/>
              <a:t>Cauchy-Riemann equations</a:t>
            </a:r>
            <a:endParaRPr lang="en-CA" dirty="0"/>
          </a:p>
        </p:txBody>
      </p:sp>
      <p:graphicFrame>
        <p:nvGraphicFramePr>
          <p:cNvPr id="10" name="Object 9"/>
          <p:cNvGraphicFramePr>
            <a:graphicFrameLocks noChangeAspect="1"/>
          </p:cNvGraphicFramePr>
          <p:nvPr/>
        </p:nvGraphicFramePr>
        <p:xfrm>
          <a:off x="1077913" y="2346325"/>
          <a:ext cx="2333625" cy="688975"/>
        </p:xfrm>
        <a:graphic>
          <a:graphicData uri="http://schemas.openxmlformats.org/presentationml/2006/ole">
            <p:oleObj spid="_x0000_s117766" name="Equation" r:id="rId5" imgW="1333440" imgH="393480" progId="Equation.3">
              <p:embed/>
            </p:oleObj>
          </a:graphicData>
        </a:graphic>
      </p:graphicFrame>
      <p:graphicFrame>
        <p:nvGraphicFramePr>
          <p:cNvPr id="117767" name="Object 7"/>
          <p:cNvGraphicFramePr>
            <a:graphicFrameLocks noChangeAspect="1"/>
          </p:cNvGraphicFramePr>
          <p:nvPr/>
        </p:nvGraphicFramePr>
        <p:xfrm>
          <a:off x="1164071" y="1828945"/>
          <a:ext cx="1211263" cy="363537"/>
        </p:xfrm>
        <a:graphic>
          <a:graphicData uri="http://schemas.openxmlformats.org/presentationml/2006/ole">
            <p:oleObj spid="_x0000_s117767" name="Equation" r:id="rId6" imgW="634680" imgH="190440" progId="Equation.3">
              <p:embed/>
            </p:oleObj>
          </a:graphicData>
        </a:graphic>
      </p:graphicFrame>
      <p:graphicFrame>
        <p:nvGraphicFramePr>
          <p:cNvPr id="117768" name="Object 8"/>
          <p:cNvGraphicFramePr>
            <a:graphicFrameLocks noChangeAspect="1"/>
          </p:cNvGraphicFramePr>
          <p:nvPr/>
        </p:nvGraphicFramePr>
        <p:xfrm>
          <a:off x="2939472" y="1805710"/>
          <a:ext cx="1395413" cy="401638"/>
        </p:xfrm>
        <a:graphic>
          <a:graphicData uri="http://schemas.openxmlformats.org/presentationml/2006/ole">
            <p:oleObj spid="_x0000_s117768" name="Equation" r:id="rId7" imgW="660240" imgH="190440" progId="Equation.3">
              <p:embed/>
            </p:oleObj>
          </a:graphicData>
        </a:graphic>
      </p:graphicFrame>
      <p:graphicFrame>
        <p:nvGraphicFramePr>
          <p:cNvPr id="13" name="Object 12"/>
          <p:cNvGraphicFramePr>
            <a:graphicFrameLocks noChangeAspect="1"/>
          </p:cNvGraphicFramePr>
          <p:nvPr/>
        </p:nvGraphicFramePr>
        <p:xfrm>
          <a:off x="1094798" y="3081482"/>
          <a:ext cx="2792413" cy="787400"/>
        </p:xfrm>
        <a:graphic>
          <a:graphicData uri="http://schemas.openxmlformats.org/presentationml/2006/ole">
            <p:oleObj spid="_x0000_s117769" name="Equation" r:id="rId8" imgW="1485720" imgH="419040" progId="Equation.3">
              <p:embed/>
            </p:oleObj>
          </a:graphicData>
        </a:graphic>
      </p:graphicFrame>
      <p:sp>
        <p:nvSpPr>
          <p:cNvPr id="14" name="Right Brace 13"/>
          <p:cNvSpPr/>
          <p:nvPr/>
        </p:nvSpPr>
        <p:spPr>
          <a:xfrm>
            <a:off x="4017818" y="2382982"/>
            <a:ext cx="332509" cy="1394691"/>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TextBox 14"/>
          <p:cNvSpPr txBox="1"/>
          <p:nvPr/>
        </p:nvSpPr>
        <p:spPr>
          <a:xfrm>
            <a:off x="4507345" y="2890981"/>
            <a:ext cx="3621504" cy="646331"/>
          </a:xfrm>
          <a:prstGeom prst="rect">
            <a:avLst/>
          </a:prstGeom>
          <a:noFill/>
        </p:spPr>
        <p:txBody>
          <a:bodyPr wrap="none" rtlCol="0">
            <a:spAutoFit/>
          </a:bodyPr>
          <a:lstStyle/>
          <a:p>
            <a:r>
              <a:rPr lang="en-CA" dirty="0" smtClean="0"/>
              <a:t>Must be the same, therefore by</a:t>
            </a:r>
          </a:p>
          <a:p>
            <a:r>
              <a:rPr lang="en-CA" dirty="0" smtClean="0"/>
              <a:t>comparing real &amp; imaginary parts</a:t>
            </a:r>
            <a:endParaRPr lang="en-CA" dirty="0"/>
          </a:p>
        </p:txBody>
      </p:sp>
      <p:graphicFrame>
        <p:nvGraphicFramePr>
          <p:cNvPr id="16" name="Object 15"/>
          <p:cNvGraphicFramePr>
            <a:graphicFrameLocks noChangeAspect="1"/>
          </p:cNvGraphicFramePr>
          <p:nvPr/>
        </p:nvGraphicFramePr>
        <p:xfrm>
          <a:off x="4640695" y="3755159"/>
          <a:ext cx="823662" cy="632113"/>
        </p:xfrm>
        <a:graphic>
          <a:graphicData uri="http://schemas.openxmlformats.org/presentationml/2006/ole">
            <p:oleObj spid="_x0000_s117770" name="Equation" r:id="rId9" imgW="545760" imgH="419040" progId="Equation.3">
              <p:embed/>
            </p:oleObj>
          </a:graphicData>
        </a:graphic>
      </p:graphicFrame>
      <p:sp>
        <p:nvSpPr>
          <p:cNvPr id="17" name="TextBox 16"/>
          <p:cNvSpPr txBox="1"/>
          <p:nvPr/>
        </p:nvSpPr>
        <p:spPr>
          <a:xfrm>
            <a:off x="5911273" y="4174836"/>
            <a:ext cx="184731" cy="369332"/>
          </a:xfrm>
          <a:prstGeom prst="rect">
            <a:avLst/>
          </a:prstGeom>
          <a:noFill/>
        </p:spPr>
        <p:txBody>
          <a:bodyPr wrap="none" rtlCol="0">
            <a:spAutoFit/>
          </a:bodyPr>
          <a:lstStyle/>
          <a:p>
            <a:endParaRPr lang="en-CA"/>
          </a:p>
        </p:txBody>
      </p:sp>
      <p:sp>
        <p:nvSpPr>
          <p:cNvPr id="18" name="TextBox 17"/>
          <p:cNvSpPr txBox="1"/>
          <p:nvPr/>
        </p:nvSpPr>
        <p:spPr>
          <a:xfrm>
            <a:off x="5560291" y="3860800"/>
            <a:ext cx="569387" cy="369332"/>
          </a:xfrm>
          <a:prstGeom prst="rect">
            <a:avLst/>
          </a:prstGeom>
          <a:noFill/>
        </p:spPr>
        <p:txBody>
          <a:bodyPr wrap="none" rtlCol="0">
            <a:spAutoFit/>
          </a:bodyPr>
          <a:lstStyle/>
          <a:p>
            <a:r>
              <a:rPr lang="en-CA" dirty="0" smtClean="0"/>
              <a:t>and</a:t>
            </a:r>
            <a:endParaRPr lang="en-CA" dirty="0"/>
          </a:p>
        </p:txBody>
      </p:sp>
      <p:graphicFrame>
        <p:nvGraphicFramePr>
          <p:cNvPr id="19" name="Object 18"/>
          <p:cNvGraphicFramePr>
            <a:graphicFrameLocks noChangeAspect="1"/>
          </p:cNvGraphicFramePr>
          <p:nvPr/>
        </p:nvGraphicFramePr>
        <p:xfrm>
          <a:off x="6270914" y="3755159"/>
          <a:ext cx="1062760" cy="687668"/>
        </p:xfrm>
        <a:graphic>
          <a:graphicData uri="http://schemas.openxmlformats.org/presentationml/2006/ole">
            <p:oleObj spid="_x0000_s117771" name="Equation" r:id="rId10" imgW="647640" imgH="419040" progId="Equation.3">
              <p:embed/>
            </p:oleObj>
          </a:graphicData>
        </a:graphic>
      </p:graphicFrame>
      <p:sp>
        <p:nvSpPr>
          <p:cNvPr id="20" name="TextBox 19"/>
          <p:cNvSpPr txBox="1"/>
          <p:nvPr/>
        </p:nvSpPr>
        <p:spPr>
          <a:xfrm>
            <a:off x="4304146" y="4830618"/>
            <a:ext cx="492443" cy="369332"/>
          </a:xfrm>
          <a:prstGeom prst="rect">
            <a:avLst/>
          </a:prstGeom>
          <a:noFill/>
        </p:spPr>
        <p:txBody>
          <a:bodyPr wrap="none" rtlCol="0">
            <a:spAutoFit/>
          </a:bodyPr>
          <a:lstStyle/>
          <a:p>
            <a:r>
              <a:rPr lang="en-CA" dirty="0" smtClean="0"/>
              <a:t>i.e.</a:t>
            </a:r>
            <a:endParaRPr lang="en-CA" dirty="0"/>
          </a:p>
        </p:txBody>
      </p:sp>
      <p:sp>
        <p:nvSpPr>
          <p:cNvPr id="21" name="TextBox 20"/>
          <p:cNvSpPr txBox="1"/>
          <p:nvPr/>
        </p:nvSpPr>
        <p:spPr>
          <a:xfrm>
            <a:off x="5601855" y="4835236"/>
            <a:ext cx="569387" cy="369332"/>
          </a:xfrm>
          <a:prstGeom prst="rect">
            <a:avLst/>
          </a:prstGeom>
          <a:noFill/>
        </p:spPr>
        <p:txBody>
          <a:bodyPr wrap="none" rtlCol="0">
            <a:spAutoFit/>
          </a:bodyPr>
          <a:lstStyle/>
          <a:p>
            <a:r>
              <a:rPr lang="en-CA" dirty="0" smtClean="0"/>
              <a:t>and</a:t>
            </a:r>
            <a:endParaRPr lang="en-CA" dirty="0"/>
          </a:p>
        </p:txBody>
      </p:sp>
      <p:graphicFrame>
        <p:nvGraphicFramePr>
          <p:cNvPr id="22" name="Object 21"/>
          <p:cNvGraphicFramePr>
            <a:graphicFrameLocks noChangeAspect="1"/>
          </p:cNvGraphicFramePr>
          <p:nvPr/>
        </p:nvGraphicFramePr>
        <p:xfrm>
          <a:off x="4842162" y="4804640"/>
          <a:ext cx="784241" cy="413905"/>
        </p:xfrm>
        <a:graphic>
          <a:graphicData uri="http://schemas.openxmlformats.org/presentationml/2006/ole">
            <p:oleObj spid="_x0000_s117772" name="Equation" r:id="rId11" imgW="457200" imgH="241200" progId="Equation.3">
              <p:embed/>
            </p:oleObj>
          </a:graphicData>
        </a:graphic>
      </p:graphicFrame>
      <p:graphicFrame>
        <p:nvGraphicFramePr>
          <p:cNvPr id="23" name="Object 22"/>
          <p:cNvGraphicFramePr>
            <a:graphicFrameLocks noChangeAspect="1"/>
          </p:cNvGraphicFramePr>
          <p:nvPr/>
        </p:nvGraphicFramePr>
        <p:xfrm>
          <a:off x="6330949" y="4832350"/>
          <a:ext cx="894925" cy="395432"/>
        </p:xfrm>
        <a:graphic>
          <a:graphicData uri="http://schemas.openxmlformats.org/presentationml/2006/ole">
            <p:oleObj spid="_x0000_s117773" name="Equation" r:id="rId12" imgW="545760" imgH="241200" progId="Equation.3">
              <p:embed/>
            </p:oleObj>
          </a:graphicData>
        </a:graphic>
      </p:graphicFrame>
      <p:graphicFrame>
        <p:nvGraphicFramePr>
          <p:cNvPr id="26" name="Object 25"/>
          <p:cNvGraphicFramePr>
            <a:graphicFrameLocks noChangeAspect="1"/>
          </p:cNvGraphicFramePr>
          <p:nvPr/>
        </p:nvGraphicFramePr>
        <p:xfrm>
          <a:off x="1008063" y="4384675"/>
          <a:ext cx="352425" cy="330200"/>
        </p:xfrm>
        <a:graphic>
          <a:graphicData uri="http://schemas.openxmlformats.org/presentationml/2006/ole">
            <p:oleObj spid="_x0000_s117775" name="Equation" r:id="rId13" imgW="190440" imgH="177480" progId="Equation.3">
              <p:embed/>
            </p:oleObj>
          </a:graphicData>
        </a:graphic>
      </p:graphicFrame>
      <p:graphicFrame>
        <p:nvGraphicFramePr>
          <p:cNvPr id="27" name="Object 26"/>
          <p:cNvGraphicFramePr>
            <a:graphicFrameLocks noChangeAspect="1"/>
          </p:cNvGraphicFramePr>
          <p:nvPr/>
        </p:nvGraphicFramePr>
        <p:xfrm>
          <a:off x="1996115" y="3872922"/>
          <a:ext cx="256663" cy="303329"/>
        </p:xfrm>
        <a:graphic>
          <a:graphicData uri="http://schemas.openxmlformats.org/presentationml/2006/ole">
            <p:oleObj spid="_x0000_s117776" name="Equation" r:id="rId14" imgW="139680" imgH="164880" progId="Equation.3">
              <p:embed/>
            </p:oleObj>
          </a:graphicData>
        </a:graphic>
      </p:graphicFrame>
      <p:cxnSp>
        <p:nvCxnSpPr>
          <p:cNvPr id="28" name="Straight Arrow Connector 27"/>
          <p:cNvCxnSpPr/>
          <p:nvPr/>
        </p:nvCxnSpPr>
        <p:spPr>
          <a:xfrm rot="5400000" flipH="1" flipV="1">
            <a:off x="1263252" y="5313761"/>
            <a:ext cx="1042988" cy="2619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09600" y="4724400"/>
            <a:ext cx="1143000" cy="2381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752600" y="4707730"/>
            <a:ext cx="88106" cy="92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5" name="Object 34"/>
          <p:cNvGraphicFramePr>
            <a:graphicFrameLocks noChangeAspect="1"/>
          </p:cNvGraphicFramePr>
          <p:nvPr/>
        </p:nvGraphicFramePr>
        <p:xfrm>
          <a:off x="1824760" y="5165436"/>
          <a:ext cx="494000" cy="376381"/>
        </p:xfrm>
        <a:graphic>
          <a:graphicData uri="http://schemas.openxmlformats.org/presentationml/2006/ole">
            <p:oleObj spid="_x0000_s117779" name="Equation" r:id="rId15" imgW="266400" imgH="203040" progId="Equation.3">
              <p:embed/>
            </p:oleObj>
          </a:graphicData>
        </a:graphic>
      </p:graphicFrame>
      <p:graphicFrame>
        <p:nvGraphicFramePr>
          <p:cNvPr id="36" name="Object 35"/>
          <p:cNvGraphicFramePr>
            <a:graphicFrameLocks noChangeAspect="1"/>
          </p:cNvGraphicFramePr>
          <p:nvPr/>
        </p:nvGraphicFramePr>
        <p:xfrm>
          <a:off x="1935595" y="4460586"/>
          <a:ext cx="1337578" cy="600941"/>
        </p:xfrm>
        <a:graphic>
          <a:graphicData uri="http://schemas.openxmlformats.org/presentationml/2006/ole">
            <p:oleObj spid="_x0000_s117780" name="Equation" r:id="rId16" imgW="876240" imgH="39348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1" name="Object 9"/>
          <p:cNvGraphicFramePr>
            <a:graphicFrameLocks noChangeAspect="1"/>
          </p:cNvGraphicFramePr>
          <p:nvPr/>
        </p:nvGraphicFramePr>
        <p:xfrm>
          <a:off x="0" y="-1588"/>
          <a:ext cx="9144000" cy="6859588"/>
        </p:xfrm>
        <a:graphic>
          <a:graphicData uri="http://schemas.openxmlformats.org/presentationml/2006/ole">
            <p:oleObj spid="_x0000_s121858" name="Photo Editor Photo" r:id="rId4" imgW="9523810" imgH="7144747" progId="">
              <p:embed/>
            </p:oleObj>
          </a:graphicData>
        </a:graphic>
      </p:graphicFrame>
      <p:sp>
        <p:nvSpPr>
          <p:cNvPr id="5" name="Title 4"/>
          <p:cNvSpPr>
            <a:spLocks noGrp="1"/>
          </p:cNvSpPr>
          <p:nvPr>
            <p:ph type="title"/>
          </p:nvPr>
        </p:nvSpPr>
        <p:spPr>
          <a:xfrm>
            <a:off x="457200" y="762000"/>
            <a:ext cx="8229600" cy="1143000"/>
          </a:xfrm>
        </p:spPr>
        <p:txBody>
          <a:bodyPr/>
          <a:lstStyle/>
          <a:p>
            <a:r>
              <a:rPr lang="en-CA" dirty="0" smtClean="0"/>
              <a:t>Coordinate transformation</a:t>
            </a:r>
            <a:endParaRPr lang="en-CA" dirty="0"/>
          </a:p>
        </p:txBody>
      </p:sp>
      <p:graphicFrame>
        <p:nvGraphicFramePr>
          <p:cNvPr id="41" name="Object 40"/>
          <p:cNvGraphicFramePr>
            <a:graphicFrameLocks noChangeAspect="1"/>
          </p:cNvGraphicFramePr>
          <p:nvPr/>
        </p:nvGraphicFramePr>
        <p:xfrm>
          <a:off x="1477963" y="1960563"/>
          <a:ext cx="5122862" cy="606425"/>
        </p:xfrm>
        <a:graphic>
          <a:graphicData uri="http://schemas.openxmlformats.org/presentationml/2006/ole">
            <p:oleObj spid="_x0000_s121860" name="Equation" r:id="rId5" imgW="3746160" imgH="444240" progId="Equation.3">
              <p:embed/>
            </p:oleObj>
          </a:graphicData>
        </a:graphic>
      </p:graphicFrame>
      <p:sp>
        <p:nvSpPr>
          <p:cNvPr id="43" name="TextBox 42"/>
          <p:cNvSpPr txBox="1"/>
          <p:nvPr/>
        </p:nvSpPr>
        <p:spPr>
          <a:xfrm>
            <a:off x="1366981" y="2724728"/>
            <a:ext cx="2710999" cy="369332"/>
          </a:xfrm>
          <a:prstGeom prst="rect">
            <a:avLst/>
          </a:prstGeom>
          <a:noFill/>
        </p:spPr>
        <p:txBody>
          <a:bodyPr wrap="none" rtlCol="0">
            <a:spAutoFit/>
          </a:bodyPr>
          <a:lstStyle/>
          <a:p>
            <a:r>
              <a:rPr lang="en-CA" dirty="0" smtClean="0"/>
              <a:t>From the C-R equations:</a:t>
            </a:r>
            <a:endParaRPr lang="en-CA" dirty="0"/>
          </a:p>
        </p:txBody>
      </p:sp>
      <p:graphicFrame>
        <p:nvGraphicFramePr>
          <p:cNvPr id="10" name="Object 9"/>
          <p:cNvGraphicFramePr>
            <a:graphicFrameLocks noChangeAspect="1"/>
          </p:cNvGraphicFramePr>
          <p:nvPr/>
        </p:nvGraphicFramePr>
        <p:xfrm>
          <a:off x="1423555" y="3170527"/>
          <a:ext cx="3292475" cy="403225"/>
        </p:xfrm>
        <a:graphic>
          <a:graphicData uri="http://schemas.openxmlformats.org/presentationml/2006/ole">
            <p:oleObj spid="_x0000_s121862" name="Equation" r:id="rId6" imgW="1968480" imgH="241200" progId="Equation.3">
              <p:embed/>
            </p:oleObj>
          </a:graphicData>
        </a:graphic>
      </p:graphicFrame>
      <p:graphicFrame>
        <p:nvGraphicFramePr>
          <p:cNvPr id="11" name="Object 10"/>
          <p:cNvGraphicFramePr>
            <a:graphicFrameLocks noChangeAspect="1"/>
          </p:cNvGraphicFramePr>
          <p:nvPr/>
        </p:nvGraphicFramePr>
        <p:xfrm>
          <a:off x="1449819" y="3647064"/>
          <a:ext cx="2752726" cy="1032272"/>
        </p:xfrm>
        <a:graphic>
          <a:graphicData uri="http://schemas.openxmlformats.org/presentationml/2006/ole">
            <p:oleObj spid="_x0000_s121863" name="Equation" r:id="rId7" imgW="2234880" imgH="838080" progId="Equation.3">
              <p:embed/>
            </p:oleObj>
          </a:graphicData>
        </a:graphic>
      </p:graphicFrame>
      <p:graphicFrame>
        <p:nvGraphicFramePr>
          <p:cNvPr id="12" name="Object 11"/>
          <p:cNvGraphicFramePr>
            <a:graphicFrameLocks noChangeAspect="1"/>
          </p:cNvGraphicFramePr>
          <p:nvPr/>
        </p:nvGraphicFramePr>
        <p:xfrm>
          <a:off x="4584845" y="3629891"/>
          <a:ext cx="2796054" cy="1006763"/>
        </p:xfrm>
        <a:graphic>
          <a:graphicData uri="http://schemas.openxmlformats.org/presentationml/2006/ole">
            <p:oleObj spid="_x0000_s121864" name="Equation" r:id="rId8" imgW="2412720" imgH="838080" progId="Equation.3">
              <p:embed/>
            </p:oleObj>
          </a:graphicData>
        </a:graphic>
      </p:graphicFrame>
      <p:sp>
        <p:nvSpPr>
          <p:cNvPr id="13" name="TextBox 12"/>
          <p:cNvSpPr txBox="1"/>
          <p:nvPr/>
        </p:nvSpPr>
        <p:spPr>
          <a:xfrm>
            <a:off x="1477818" y="4867564"/>
            <a:ext cx="1184940" cy="369332"/>
          </a:xfrm>
          <a:prstGeom prst="rect">
            <a:avLst/>
          </a:prstGeom>
          <a:noFill/>
        </p:spPr>
        <p:txBody>
          <a:bodyPr wrap="none" rtlCol="0">
            <a:spAutoFit/>
          </a:bodyPr>
          <a:lstStyle/>
          <a:p>
            <a:r>
              <a:rPr lang="en-CA" dirty="0" smtClean="0"/>
              <a:t>Therefore</a:t>
            </a:r>
            <a:endParaRPr lang="en-CA" dirty="0"/>
          </a:p>
        </p:txBody>
      </p:sp>
      <p:graphicFrame>
        <p:nvGraphicFramePr>
          <p:cNvPr id="14" name="Object 13"/>
          <p:cNvGraphicFramePr>
            <a:graphicFrameLocks noChangeAspect="1"/>
          </p:cNvGraphicFramePr>
          <p:nvPr/>
        </p:nvGraphicFramePr>
        <p:xfrm>
          <a:off x="2387600" y="5330825"/>
          <a:ext cx="3783013" cy="903288"/>
        </p:xfrm>
        <a:graphic>
          <a:graphicData uri="http://schemas.openxmlformats.org/presentationml/2006/ole">
            <p:oleObj spid="_x0000_s121865" name="Equation" r:id="rId9" imgW="2019240" imgH="48240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1" name="Object 9"/>
          <p:cNvGraphicFramePr>
            <a:graphicFrameLocks noChangeAspect="1"/>
          </p:cNvGraphicFramePr>
          <p:nvPr/>
        </p:nvGraphicFramePr>
        <p:xfrm>
          <a:off x="0" y="-1588"/>
          <a:ext cx="9144000" cy="6859588"/>
        </p:xfrm>
        <a:graphic>
          <a:graphicData uri="http://schemas.openxmlformats.org/presentationml/2006/ole">
            <p:oleObj spid="_x0000_s123906" name="Photo Editor Photo" r:id="rId4" imgW="9523810" imgH="7144747" progId="">
              <p:embed/>
            </p:oleObj>
          </a:graphicData>
        </a:graphic>
      </p:graphicFrame>
      <p:sp>
        <p:nvSpPr>
          <p:cNvPr id="5" name="Title 4"/>
          <p:cNvSpPr>
            <a:spLocks noGrp="1"/>
          </p:cNvSpPr>
          <p:nvPr>
            <p:ph type="title"/>
          </p:nvPr>
        </p:nvSpPr>
        <p:spPr>
          <a:xfrm>
            <a:off x="457200" y="762000"/>
            <a:ext cx="8229600" cy="1143000"/>
          </a:xfrm>
        </p:spPr>
        <p:txBody>
          <a:bodyPr/>
          <a:lstStyle/>
          <a:p>
            <a:r>
              <a:rPr lang="en-CA" dirty="0" smtClean="0"/>
              <a:t>The new differential equation</a:t>
            </a:r>
            <a:endParaRPr lang="en-CA" dirty="0"/>
          </a:p>
        </p:txBody>
      </p:sp>
      <p:sp>
        <p:nvSpPr>
          <p:cNvPr id="43" name="TextBox 42"/>
          <p:cNvSpPr txBox="1"/>
          <p:nvPr/>
        </p:nvSpPr>
        <p:spPr>
          <a:xfrm>
            <a:off x="979053" y="1948873"/>
            <a:ext cx="1518364" cy="369332"/>
          </a:xfrm>
          <a:prstGeom prst="rect">
            <a:avLst/>
          </a:prstGeom>
          <a:noFill/>
        </p:spPr>
        <p:txBody>
          <a:bodyPr wrap="none" rtlCol="0">
            <a:spAutoFit/>
          </a:bodyPr>
          <a:lstStyle/>
          <a:p>
            <a:r>
              <a:rPr lang="en-CA" dirty="0" smtClean="0"/>
              <a:t>The original: </a:t>
            </a:r>
            <a:endParaRPr lang="en-CA" dirty="0"/>
          </a:p>
        </p:txBody>
      </p:sp>
      <p:sp>
        <p:nvSpPr>
          <p:cNvPr id="13" name="TextBox 12"/>
          <p:cNvSpPr txBox="1"/>
          <p:nvPr/>
        </p:nvSpPr>
        <p:spPr>
          <a:xfrm>
            <a:off x="1006764" y="2937165"/>
            <a:ext cx="1133644" cy="369332"/>
          </a:xfrm>
          <a:prstGeom prst="rect">
            <a:avLst/>
          </a:prstGeom>
          <a:noFill/>
        </p:spPr>
        <p:txBody>
          <a:bodyPr wrap="none" rtlCol="0">
            <a:spAutoFit/>
          </a:bodyPr>
          <a:lstStyle/>
          <a:p>
            <a:r>
              <a:rPr lang="en-CA" dirty="0" smtClean="0"/>
              <a:t>But since</a:t>
            </a:r>
            <a:endParaRPr lang="en-CA" dirty="0"/>
          </a:p>
        </p:txBody>
      </p:sp>
      <p:graphicFrame>
        <p:nvGraphicFramePr>
          <p:cNvPr id="14" name="Object 13"/>
          <p:cNvGraphicFramePr>
            <a:graphicFrameLocks noChangeAspect="1"/>
          </p:cNvGraphicFramePr>
          <p:nvPr/>
        </p:nvGraphicFramePr>
        <p:xfrm>
          <a:off x="2632075" y="2798763"/>
          <a:ext cx="3186113" cy="877887"/>
        </p:xfrm>
        <a:graphic>
          <a:graphicData uri="http://schemas.openxmlformats.org/presentationml/2006/ole">
            <p:oleObj spid="_x0000_s123911" name="Equation" r:id="rId5" imgW="1701720" imgH="482400" progId="Equation.3">
              <p:embed/>
            </p:oleObj>
          </a:graphicData>
        </a:graphic>
      </p:graphicFrame>
      <p:graphicFrame>
        <p:nvGraphicFramePr>
          <p:cNvPr id="15" name="Object 14"/>
          <p:cNvGraphicFramePr>
            <a:graphicFrameLocks noChangeAspect="1"/>
          </p:cNvGraphicFramePr>
          <p:nvPr/>
        </p:nvGraphicFramePr>
        <p:xfrm>
          <a:off x="2682587" y="1820718"/>
          <a:ext cx="3901784" cy="867063"/>
        </p:xfrm>
        <a:graphic>
          <a:graphicData uri="http://schemas.openxmlformats.org/presentationml/2006/ole">
            <p:oleObj spid="_x0000_s123912" name="Equation" r:id="rId6" imgW="2171520" imgH="482400" progId="Equation.3">
              <p:embed/>
            </p:oleObj>
          </a:graphicData>
        </a:graphic>
      </p:graphicFrame>
      <p:sp>
        <p:nvSpPr>
          <p:cNvPr id="8" name="TextBox 7"/>
          <p:cNvSpPr txBox="1"/>
          <p:nvPr/>
        </p:nvSpPr>
        <p:spPr>
          <a:xfrm>
            <a:off x="960582" y="3971636"/>
            <a:ext cx="3437801" cy="369332"/>
          </a:xfrm>
          <a:prstGeom prst="rect">
            <a:avLst/>
          </a:prstGeom>
          <a:noFill/>
        </p:spPr>
        <p:txBody>
          <a:bodyPr wrap="none" rtlCol="0">
            <a:spAutoFit/>
          </a:bodyPr>
          <a:lstStyle/>
          <a:p>
            <a:r>
              <a:rPr lang="en-CA" dirty="0" smtClean="0"/>
              <a:t>the new differential equation is </a:t>
            </a:r>
            <a:endParaRPr lang="en-CA" dirty="0"/>
          </a:p>
        </p:txBody>
      </p:sp>
      <p:graphicFrame>
        <p:nvGraphicFramePr>
          <p:cNvPr id="9" name="Object 8"/>
          <p:cNvGraphicFramePr>
            <a:graphicFrameLocks noChangeAspect="1"/>
          </p:cNvGraphicFramePr>
          <p:nvPr/>
        </p:nvGraphicFramePr>
        <p:xfrm>
          <a:off x="4498110" y="3760354"/>
          <a:ext cx="3713018" cy="801674"/>
        </p:xfrm>
        <a:graphic>
          <a:graphicData uri="http://schemas.openxmlformats.org/presentationml/2006/ole">
            <p:oleObj spid="_x0000_s123913" name="Equation" r:id="rId7" imgW="2234880" imgH="482400" progId="Equation.3">
              <p:embed/>
            </p:oleObj>
          </a:graphicData>
        </a:graphic>
      </p:graphicFrame>
      <p:sp>
        <p:nvSpPr>
          <p:cNvPr id="16" name="TextBox 15"/>
          <p:cNvSpPr txBox="1"/>
          <p:nvPr/>
        </p:nvSpPr>
        <p:spPr>
          <a:xfrm>
            <a:off x="997527" y="4830618"/>
            <a:ext cx="7246536" cy="646331"/>
          </a:xfrm>
          <a:prstGeom prst="rect">
            <a:avLst/>
          </a:prstGeom>
          <a:noFill/>
        </p:spPr>
        <p:txBody>
          <a:bodyPr wrap="none" rtlCol="0">
            <a:spAutoFit/>
          </a:bodyPr>
          <a:lstStyle/>
          <a:p>
            <a:r>
              <a:rPr lang="en-CA" dirty="0" smtClean="0"/>
              <a:t>So the effect of the bend is just to replace the original refractive index</a:t>
            </a:r>
          </a:p>
          <a:p>
            <a:r>
              <a:rPr lang="en-CA" dirty="0" smtClean="0"/>
              <a:t>distribution         </a:t>
            </a:r>
            <a:endParaRPr lang="en-CA" dirty="0"/>
          </a:p>
        </p:txBody>
      </p:sp>
      <p:sp>
        <p:nvSpPr>
          <p:cNvPr id="17" name="TextBox 16"/>
          <p:cNvSpPr txBox="1"/>
          <p:nvPr/>
        </p:nvSpPr>
        <p:spPr>
          <a:xfrm>
            <a:off x="3075709" y="5126182"/>
            <a:ext cx="595035" cy="369332"/>
          </a:xfrm>
          <a:prstGeom prst="rect">
            <a:avLst/>
          </a:prstGeom>
          <a:noFill/>
        </p:spPr>
        <p:txBody>
          <a:bodyPr wrap="none" rtlCol="0">
            <a:spAutoFit/>
          </a:bodyPr>
          <a:lstStyle/>
          <a:p>
            <a:r>
              <a:rPr lang="en-CA" dirty="0" smtClean="0"/>
              <a:t>with</a:t>
            </a:r>
            <a:endParaRPr lang="en-CA" dirty="0"/>
          </a:p>
        </p:txBody>
      </p:sp>
      <p:graphicFrame>
        <p:nvGraphicFramePr>
          <p:cNvPr id="18" name="Object 17"/>
          <p:cNvGraphicFramePr>
            <a:graphicFrameLocks noChangeAspect="1"/>
          </p:cNvGraphicFramePr>
          <p:nvPr/>
        </p:nvGraphicFramePr>
        <p:xfrm>
          <a:off x="2552699" y="5110017"/>
          <a:ext cx="310573" cy="354941"/>
        </p:xfrm>
        <a:graphic>
          <a:graphicData uri="http://schemas.openxmlformats.org/presentationml/2006/ole">
            <p:oleObj spid="_x0000_s123914" name="Equation" r:id="rId8" imgW="177480" imgH="203040" progId="Equation.3">
              <p:embed/>
            </p:oleObj>
          </a:graphicData>
        </a:graphic>
      </p:graphicFrame>
      <p:graphicFrame>
        <p:nvGraphicFramePr>
          <p:cNvPr id="19" name="Object 18"/>
          <p:cNvGraphicFramePr>
            <a:graphicFrameLocks noChangeAspect="1"/>
          </p:cNvGraphicFramePr>
          <p:nvPr/>
        </p:nvGraphicFramePr>
        <p:xfrm>
          <a:off x="3794558" y="5156200"/>
          <a:ext cx="625475" cy="417513"/>
        </p:xfrm>
        <a:graphic>
          <a:graphicData uri="http://schemas.openxmlformats.org/presentationml/2006/ole">
            <p:oleObj spid="_x0000_s123915" name="Equation" r:id="rId9" imgW="342720" imgH="22860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3949</TotalTime>
  <Words>1058</Words>
  <Application>Microsoft Office PowerPoint</Application>
  <PresentationFormat>On-screen Show (4:3)</PresentationFormat>
  <Paragraphs>73</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12</vt:i4>
      </vt:variant>
    </vt:vector>
  </HeadingPairs>
  <TitlesOfParts>
    <vt:vector size="19" baseType="lpstr">
      <vt:lpstr>Arial</vt:lpstr>
      <vt:lpstr>Monotype Corsiva</vt:lpstr>
      <vt:lpstr>Cambria Math</vt:lpstr>
      <vt:lpstr>Default Design</vt:lpstr>
      <vt:lpstr>Photo Editor Photo</vt:lpstr>
      <vt:lpstr>Equation</vt:lpstr>
      <vt:lpstr>Microsoft Equation 3.0</vt:lpstr>
      <vt:lpstr>Theory of Conformal Mapping Method in BPM</vt:lpstr>
      <vt:lpstr>BPM Simulation of bent waveguide</vt:lpstr>
      <vt:lpstr>Spool of Optical Fibre</vt:lpstr>
      <vt:lpstr>Conformal Mapping</vt:lpstr>
      <vt:lpstr>Conformal Mapping</vt:lpstr>
      <vt:lpstr>Coordinate transformation</vt:lpstr>
      <vt:lpstr>Cauchy-Riemann equations</vt:lpstr>
      <vt:lpstr>Coordinate transformation</vt:lpstr>
      <vt:lpstr>The new differential equation</vt:lpstr>
      <vt:lpstr>The Jacobian</vt:lpstr>
      <vt:lpstr>The inverse Jacobian</vt:lpstr>
      <vt:lpstr>The conformal mapping</vt:lpstr>
    </vt:vector>
  </TitlesOfParts>
  <Company>Optiwave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Employee</dc:creator>
  <cp:lastModifiedBy> </cp:lastModifiedBy>
  <cp:revision>310</cp:revision>
  <dcterms:created xsi:type="dcterms:W3CDTF">2002-08-01T16:20:02Z</dcterms:created>
  <dcterms:modified xsi:type="dcterms:W3CDTF">2011-01-11T22:03:18Z</dcterms:modified>
</cp:coreProperties>
</file>